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3" r:id="rId1"/>
  </p:sldMasterIdLst>
  <p:notesMasterIdLst>
    <p:notesMasterId r:id="rId86"/>
  </p:notesMasterIdLst>
  <p:handoutMasterIdLst>
    <p:handoutMasterId r:id="rId87"/>
  </p:handoutMasterIdLst>
  <p:sldIdLst>
    <p:sldId id="258" r:id="rId2"/>
    <p:sldId id="259" r:id="rId3"/>
    <p:sldId id="260" r:id="rId4"/>
    <p:sldId id="261" r:id="rId5"/>
    <p:sldId id="262" r:id="rId6"/>
    <p:sldId id="264" r:id="rId7"/>
    <p:sldId id="265" r:id="rId8"/>
    <p:sldId id="266" r:id="rId9"/>
    <p:sldId id="267" r:id="rId10"/>
    <p:sldId id="268" r:id="rId11"/>
    <p:sldId id="271" r:id="rId12"/>
    <p:sldId id="274" r:id="rId13"/>
    <p:sldId id="276" r:id="rId14"/>
    <p:sldId id="277" r:id="rId15"/>
    <p:sldId id="278" r:id="rId16"/>
    <p:sldId id="279" r:id="rId17"/>
    <p:sldId id="280" r:id="rId18"/>
    <p:sldId id="281" r:id="rId19"/>
    <p:sldId id="282" r:id="rId20"/>
    <p:sldId id="283" r:id="rId21"/>
    <p:sldId id="285" r:id="rId22"/>
    <p:sldId id="286" r:id="rId23"/>
    <p:sldId id="287" r:id="rId24"/>
    <p:sldId id="288" r:id="rId25"/>
    <p:sldId id="289" r:id="rId26"/>
    <p:sldId id="290" r:id="rId27"/>
    <p:sldId id="291" r:id="rId28"/>
    <p:sldId id="292" r:id="rId29"/>
    <p:sldId id="295" r:id="rId30"/>
    <p:sldId id="296" r:id="rId31"/>
    <p:sldId id="297" r:id="rId32"/>
    <p:sldId id="298" r:id="rId33"/>
    <p:sldId id="299" r:id="rId34"/>
    <p:sldId id="300" r:id="rId35"/>
    <p:sldId id="301" r:id="rId36"/>
    <p:sldId id="302" r:id="rId37"/>
    <p:sldId id="314" r:id="rId38"/>
    <p:sldId id="315" r:id="rId39"/>
    <p:sldId id="303" r:id="rId40"/>
    <p:sldId id="304" r:id="rId41"/>
    <p:sldId id="305" r:id="rId42"/>
    <p:sldId id="306" r:id="rId43"/>
    <p:sldId id="307" r:id="rId44"/>
    <p:sldId id="308" r:id="rId45"/>
    <p:sldId id="309" r:id="rId46"/>
    <p:sldId id="310" r:id="rId47"/>
    <p:sldId id="311" r:id="rId48"/>
    <p:sldId id="313" r:id="rId49"/>
    <p:sldId id="270" r:id="rId50"/>
    <p:sldId id="316" r:id="rId51"/>
    <p:sldId id="317" r:id="rId52"/>
    <p:sldId id="318" r:id="rId53"/>
    <p:sldId id="319" r:id="rId54"/>
    <p:sldId id="320" r:id="rId55"/>
    <p:sldId id="321" r:id="rId56"/>
    <p:sldId id="322" r:id="rId57"/>
    <p:sldId id="323" r:id="rId58"/>
    <p:sldId id="324" r:id="rId59"/>
    <p:sldId id="325" r:id="rId60"/>
    <p:sldId id="326" r:id="rId61"/>
    <p:sldId id="327" r:id="rId62"/>
    <p:sldId id="328" r:id="rId63"/>
    <p:sldId id="329" r:id="rId64"/>
    <p:sldId id="330" r:id="rId65"/>
    <p:sldId id="331" r:id="rId66"/>
    <p:sldId id="332" r:id="rId67"/>
    <p:sldId id="333" r:id="rId68"/>
    <p:sldId id="337" r:id="rId69"/>
    <p:sldId id="334" r:id="rId70"/>
    <p:sldId id="335" r:id="rId71"/>
    <p:sldId id="336" r:id="rId72"/>
    <p:sldId id="338" r:id="rId73"/>
    <p:sldId id="339" r:id="rId74"/>
    <p:sldId id="340" r:id="rId75"/>
    <p:sldId id="342" r:id="rId76"/>
    <p:sldId id="343" r:id="rId77"/>
    <p:sldId id="344" r:id="rId78"/>
    <p:sldId id="362" r:id="rId79"/>
    <p:sldId id="364" r:id="rId80"/>
    <p:sldId id="366" r:id="rId81"/>
    <p:sldId id="367" r:id="rId82"/>
    <p:sldId id="372" r:id="rId83"/>
    <p:sldId id="373" r:id="rId84"/>
    <p:sldId id="257" r:id="rId85"/>
  </p:sldIdLst>
  <p:sldSz cx="12192000" cy="6858000"/>
  <p:notesSz cx="6858000" cy="9144000"/>
  <p:custDataLst>
    <p:tags r:id="rId88"/>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D7AC3CCA-C797-4891-BE02-D94E43425B78}" styleName="Medium Style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 styleId="{ED083AE6-46FA-4A59-8FB0-9F97EB10719F}" styleName="Light Style 3 - Accent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85BE263C-DBD7-4A20-BB59-AAB30ACAA65A}" styleName="Medium Style 3 - Accent 2">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2"/>
          </a:solidFill>
        </a:fill>
      </a:tcStyle>
    </a:lastCol>
    <a:firstCol>
      <a:tcTxStyle b="on">
        <a:fontRef idx="minor">
          <a:scrgbClr r="0" g="0" b="0"/>
        </a:fontRef>
        <a:schemeClr val="lt1"/>
      </a:tcTxStyle>
      <a:tcStyle>
        <a:tcBdr/>
        <a:fill>
          <a:solidFill>
            <a:schemeClr val="accent2"/>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2"/>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912C8C85-51F0-491E-9774-3900AFEF0FD7}" styleName="Light Style 2 - Accent 6">
    <a:wholeTbl>
      <a:tcTxStyle>
        <a:fontRef idx="minor">
          <a:scrgbClr r="0" g="0" b="0"/>
        </a:fontRef>
        <a:schemeClr val="tx1"/>
      </a:tcTxStyle>
      <a:tcStyle>
        <a:tcBdr>
          <a:left>
            <a:lnRef idx="1">
              <a:schemeClr val="accent6"/>
            </a:lnRef>
          </a:left>
          <a:right>
            <a:lnRef idx="1">
              <a:schemeClr val="accent6"/>
            </a:lnRef>
          </a:right>
          <a:top>
            <a:lnRef idx="1">
              <a:schemeClr val="accent6"/>
            </a:lnRef>
          </a:top>
          <a:bottom>
            <a:lnRef idx="1">
              <a:schemeClr val="accent6"/>
            </a:lnRef>
          </a:bottom>
          <a:insideH>
            <a:ln>
              <a:noFill/>
            </a:ln>
          </a:insideH>
          <a:insideV>
            <a:ln>
              <a:noFill/>
            </a:ln>
          </a:insideV>
        </a:tcBdr>
        <a:fill>
          <a:noFill/>
        </a:fill>
      </a:tcStyle>
    </a:wholeTbl>
    <a:band1H>
      <a:tcStyle>
        <a:tcBdr>
          <a:top>
            <a:lnRef idx="1">
              <a:schemeClr val="accent6"/>
            </a:lnRef>
          </a:top>
          <a:bottom>
            <a:lnRef idx="1">
              <a:schemeClr val="accent6"/>
            </a:lnRef>
          </a:bottom>
        </a:tcBdr>
      </a:tcStyle>
    </a:band1H>
    <a:band1V>
      <a:tcStyle>
        <a:tcBdr>
          <a:left>
            <a:lnRef idx="1">
              <a:schemeClr val="accent6"/>
            </a:lnRef>
          </a:left>
          <a:right>
            <a:lnRef idx="1">
              <a:schemeClr val="accent6"/>
            </a:lnRef>
          </a:right>
        </a:tcBdr>
      </a:tcStyle>
    </a:band1V>
    <a:band2V>
      <a:tcStyle>
        <a:tcBdr>
          <a:left>
            <a:lnRef idx="1">
              <a:schemeClr val="accent6"/>
            </a:lnRef>
          </a:left>
          <a:right>
            <a:lnRef idx="1">
              <a:schemeClr val="accent6"/>
            </a:lnRef>
          </a:right>
        </a:tcBdr>
      </a:tcStyle>
    </a:band2V>
    <a:lastCol>
      <a:tcTxStyle b="on"/>
      <a:tcStyle>
        <a:tcBdr/>
      </a:tcStyle>
    </a:lastCol>
    <a:firstCol>
      <a:tcTxStyle b="on"/>
      <a:tcStyle>
        <a:tcBdr/>
      </a:tcStyle>
    </a:firstCol>
    <a:lastRow>
      <a:tcTxStyle b="on"/>
      <a:tcStyle>
        <a:tcBdr>
          <a:top>
            <a:ln w="50800" cmpd="dbl">
              <a:solidFill>
                <a:schemeClr val="accent6"/>
              </a:solidFill>
            </a:ln>
          </a:top>
        </a:tcBdr>
      </a:tcStyle>
    </a:lastRow>
    <a:firstRow>
      <a:tcTxStyle b="on">
        <a:fontRef idx="minor">
          <a:scrgbClr r="0" g="0" b="0"/>
        </a:fontRef>
        <a:schemeClr val="bg1"/>
      </a:tcTxStyle>
      <a:tcStyle>
        <a:tcBdr/>
        <a:fillRef idx="1">
          <a:schemeClr val="accent6"/>
        </a:fillRef>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94660"/>
  </p:normalViewPr>
  <p:slideViewPr>
    <p:cSldViewPr snapToGrid="0">
      <p:cViewPr varScale="1">
        <p:scale>
          <a:sx n="81" d="100"/>
          <a:sy n="81" d="100"/>
        </p:scale>
        <p:origin x="754" y="48"/>
      </p:cViewPr>
      <p:guideLst>
        <p:guide orient="horz" pos="2160"/>
        <p:guide pos="3840"/>
      </p:guideLst>
    </p:cSldViewPr>
  </p:slideViewPr>
  <p:notesTextViewPr>
    <p:cViewPr>
      <p:scale>
        <a:sx n="1" d="1"/>
        <a:sy n="1" d="1"/>
      </p:scale>
      <p:origin x="0" y="0"/>
    </p:cViewPr>
  </p:notesTextViewPr>
  <p:sorterViewPr>
    <p:cViewPr>
      <p:scale>
        <a:sx n="80" d="100"/>
        <a:sy n="80" d="100"/>
      </p:scale>
      <p:origin x="0" y="0"/>
    </p:cViewPr>
  </p:sorterViewPr>
  <p:notesViewPr>
    <p:cSldViewPr snapToGrid="0">
      <p:cViewPr varScale="1">
        <p:scale>
          <a:sx n="63" d="100"/>
          <a:sy n="63" d="100"/>
        </p:scale>
        <p:origin x="3206" y="77"/>
      </p:cViewPr>
      <p:guideLst/>
    </p:cSldViewPr>
  </p:notes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presProps" Target="presProps.xml"/><Relationship Id="rId16" Type="http://schemas.openxmlformats.org/officeDocument/2006/relationships/slide" Target="slides/slide15.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5" Type="http://schemas.openxmlformats.org/officeDocument/2006/relationships/slide" Target="slides/slide4.xml"/><Relationship Id="rId90" Type="http://schemas.openxmlformats.org/officeDocument/2006/relationships/viewProps" Target="viewProps.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tags" Target="tags/tag1.xml"/><Relationship Id="rId9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tableStyles" Target="tableStyles.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handoutMaster" Target="handoutMasters/handoutMaster1.xml"/><Relationship Id="rId61" Type="http://schemas.openxmlformats.org/officeDocument/2006/relationships/slide" Target="slides/slide60.xml"/><Relationship Id="rId82" Type="http://schemas.openxmlformats.org/officeDocument/2006/relationships/slide" Target="slides/slide81.xml"/><Relationship Id="rId19" Type="http://schemas.openxmlformats.org/officeDocument/2006/relationships/slide" Target="slides/slide18.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9EA3AF54-BB2A-36E0-2B53-1108BD407C22}"/>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57FF0A24-4598-600E-800E-36E21B66F7AC}"/>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6CC16645-67FD-413B-9842-87FE454F172F}" type="datetimeFigureOut">
              <a:rPr lang="en-US" smtClean="0"/>
              <a:pPr/>
              <a:t>11/3/2025</a:t>
            </a:fld>
            <a:endParaRPr lang="en-US"/>
          </a:p>
        </p:txBody>
      </p:sp>
      <p:sp>
        <p:nvSpPr>
          <p:cNvPr id="4" name="Footer Placeholder 3">
            <a:extLst>
              <a:ext uri="{FF2B5EF4-FFF2-40B4-BE49-F238E27FC236}">
                <a16:creationId xmlns:a16="http://schemas.microsoft.com/office/drawing/2014/main" id="{69AAA360-14F6-4A1A-2DDD-0840D5394C27}"/>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B1EEA462-1A75-FA81-0030-F751F910D4BF}"/>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13DD83CB-A1BB-420E-9D61-29AC350BACB1}" type="slidenum">
              <a:rPr lang="en-US" smtClean="0"/>
              <a:pPr/>
              <a:t>‹#›</a:t>
            </a:fld>
            <a:endParaRPr lang="en-US"/>
          </a:p>
        </p:txBody>
      </p:sp>
    </p:spTree>
    <p:extLst>
      <p:ext uri="{BB962C8B-B14F-4D97-AF65-F5344CB8AC3E}">
        <p14:creationId xmlns:p14="http://schemas.microsoft.com/office/powerpoint/2010/main" val="46226331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2A9629E-9570-45F7-A50F-DC60170FF773}" type="datetimeFigureOut">
              <a:rPr lang="en-US" smtClean="0"/>
              <a:pPr/>
              <a:t>11/3/2025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8CEAAC4-8DCE-4A0D-9E96-2290A0A3526C}" type="slidenum">
              <a:rPr lang="en-US" smtClean="0"/>
              <a:pPr/>
              <a:t>‹#›</a:t>
            </a:fld>
            <a:endParaRPr lang="en-US"/>
          </a:p>
        </p:txBody>
      </p:sp>
    </p:spTree>
    <p:extLst>
      <p:ext uri="{BB962C8B-B14F-4D97-AF65-F5344CB8AC3E}">
        <p14:creationId xmlns:p14="http://schemas.microsoft.com/office/powerpoint/2010/main" val="290086142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5"/>
          </p:nvPr>
        </p:nvSpPr>
        <p:spPr/>
        <p:txBody>
          <a:bodyPr/>
          <a:lstStyle/>
          <a:p>
            <a:fld id="{8E20D1BC-DCBA-497B-838D-C12BA036B8D9}" type="slidenum">
              <a:rPr lang="en-IN" smtClean="0"/>
              <a:t>53</a:t>
            </a:fld>
            <a:endParaRPr lang="en-IN"/>
          </a:p>
        </p:txBody>
      </p:sp>
    </p:spTree>
    <p:extLst>
      <p:ext uri="{BB962C8B-B14F-4D97-AF65-F5344CB8AC3E}">
        <p14:creationId xmlns:p14="http://schemas.microsoft.com/office/powerpoint/2010/main" val="78033234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4" name="Holder 4"/>
          <p:cNvSpPr>
            <a:spLocks noGrp="1"/>
          </p:cNvSpPr>
          <p:nvPr>
            <p:ph type="ftr" sz="quarter" idx="5"/>
          </p:nvPr>
        </p:nvSpPr>
        <p:spPr>
          <a:xfrm>
            <a:off x="2814400" y="6549752"/>
            <a:ext cx="6277229" cy="246221"/>
          </a:xfrm>
        </p:spPr>
        <p:txBody>
          <a:bodyPr lIns="0" tIns="0" rIns="0" bIns="0"/>
          <a:lstStyle>
            <a:lvl1pPr algn="ctr">
              <a:defRPr sz="1600">
                <a:solidFill>
                  <a:schemeClr val="tx1">
                    <a:tint val="75000"/>
                  </a:schemeClr>
                </a:solidFill>
              </a:defRPr>
            </a:lvl1pPr>
          </a:lstStyle>
          <a:p>
            <a:r>
              <a:rPr lang="en-US" dirty="0"/>
              <a:t>Department of CSE, ATMECE, </a:t>
            </a:r>
            <a:r>
              <a:rPr lang="en-US" dirty="0" err="1"/>
              <a:t>Mysuru</a:t>
            </a:r>
            <a:endParaRPr lang="en-US" dirty="0"/>
          </a:p>
        </p:txBody>
      </p:sp>
      <p:sp>
        <p:nvSpPr>
          <p:cNvPr id="5" name="Holder 5"/>
          <p:cNvSpPr>
            <a:spLocks noGrp="1"/>
          </p:cNvSpPr>
          <p:nvPr>
            <p:ph type="dt" sz="half" idx="6"/>
          </p:nvPr>
        </p:nvSpPr>
        <p:spPr>
          <a:xfrm>
            <a:off x="137755" y="6539361"/>
            <a:ext cx="2384742" cy="246221"/>
          </a:xfrm>
        </p:spPr>
        <p:txBody>
          <a:bodyPr lIns="0" tIns="0" rIns="0" bIns="0"/>
          <a:lstStyle>
            <a:lvl1pPr algn="l">
              <a:defRPr sz="1600">
                <a:solidFill>
                  <a:schemeClr val="tx1">
                    <a:tint val="75000"/>
                  </a:schemeClr>
                </a:solidFill>
              </a:defRPr>
            </a:lvl1pPr>
          </a:lstStyle>
          <a:p>
            <a:r>
              <a:rPr lang="en-US"/>
              <a:t>24/07/2025</a:t>
            </a:r>
          </a:p>
        </p:txBody>
      </p:sp>
      <p:sp>
        <p:nvSpPr>
          <p:cNvPr id="6" name="Holder 6"/>
          <p:cNvSpPr>
            <a:spLocks noGrp="1"/>
          </p:cNvSpPr>
          <p:nvPr>
            <p:ph type="sldNum" sz="quarter" idx="7"/>
          </p:nvPr>
        </p:nvSpPr>
        <p:spPr>
          <a:xfrm>
            <a:off x="9269407" y="6549751"/>
            <a:ext cx="2805620" cy="246221"/>
          </a:xfrm>
        </p:spPr>
        <p:txBody>
          <a:bodyPr lIns="0" tIns="0" rIns="0" bIns="0"/>
          <a:lstStyle>
            <a:lvl1pPr algn="r">
              <a:defRPr sz="1600">
                <a:solidFill>
                  <a:schemeClr val="tx1">
                    <a:tint val="75000"/>
                  </a:schemeClr>
                </a:solidFill>
              </a:defRPr>
            </a:lvl1pPr>
          </a:lstStyle>
          <a:p>
            <a:fld id="{050B88D7-7741-46C0-B3EE-0924E171B329}" type="slidenum">
              <a:rPr lang="en-US" smtClean="0"/>
              <a:pPr/>
              <a:t>‹#›</a:t>
            </a:fld>
            <a:endParaRPr lang="en-US"/>
          </a:p>
        </p:txBody>
      </p:sp>
    </p:spTree>
    <p:extLst>
      <p:ext uri="{BB962C8B-B14F-4D97-AF65-F5344CB8AC3E}">
        <p14:creationId xmlns:p14="http://schemas.microsoft.com/office/powerpoint/2010/main" val="50003680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
        <p:nvSpPr>
          <p:cNvPr id="4" name="Date Placeholder 3"/>
          <p:cNvSpPr>
            <a:spLocks noGrp="1"/>
          </p:cNvSpPr>
          <p:nvPr>
            <p:ph type="dt" sz="half" idx="10"/>
          </p:nvPr>
        </p:nvSpPr>
        <p:spPr>
          <a:xfrm>
            <a:off x="212178" y="6542947"/>
            <a:ext cx="2221927" cy="246221"/>
          </a:xfrm>
        </p:spPr>
        <p:txBody>
          <a:bodyPr/>
          <a:lstStyle>
            <a:lvl1pPr>
              <a:defRPr sz="1600">
                <a:latin typeface="+mj-lt"/>
              </a:defRPr>
            </a:lvl1pPr>
          </a:lstStyle>
          <a:p>
            <a:r>
              <a:rPr lang="en-US"/>
              <a:t>24/07/2025</a:t>
            </a:r>
            <a:endParaRPr lang="en-US" dirty="0"/>
          </a:p>
        </p:txBody>
      </p:sp>
      <p:sp>
        <p:nvSpPr>
          <p:cNvPr id="5" name="Footer Placeholder 4"/>
          <p:cNvSpPr>
            <a:spLocks noGrp="1"/>
          </p:cNvSpPr>
          <p:nvPr>
            <p:ph type="ftr" sz="quarter" idx="11"/>
          </p:nvPr>
        </p:nvSpPr>
        <p:spPr>
          <a:xfrm>
            <a:off x="2654045" y="6542948"/>
            <a:ext cx="6300216" cy="246221"/>
          </a:xfrm>
        </p:spPr>
        <p:txBody>
          <a:bodyPr/>
          <a:lstStyle>
            <a:lvl1pPr>
              <a:defRPr sz="1600">
                <a:latin typeface="+mj-lt"/>
              </a:defRPr>
            </a:lvl1pPr>
          </a:lstStyle>
          <a:p>
            <a:r>
              <a:rPr lang="en-US" dirty="0"/>
              <a:t>Department of CSE, ATMECE, </a:t>
            </a:r>
            <a:r>
              <a:rPr lang="en-US" dirty="0" err="1"/>
              <a:t>Mysuru</a:t>
            </a:r>
            <a:endParaRPr lang="en-US" dirty="0"/>
          </a:p>
        </p:txBody>
      </p:sp>
      <p:sp>
        <p:nvSpPr>
          <p:cNvPr id="6" name="Slide Number Placeholder 5"/>
          <p:cNvSpPr>
            <a:spLocks noGrp="1"/>
          </p:cNvSpPr>
          <p:nvPr>
            <p:ph type="sldNum" sz="quarter" idx="12"/>
          </p:nvPr>
        </p:nvSpPr>
        <p:spPr>
          <a:xfrm>
            <a:off x="9236548" y="6563729"/>
            <a:ext cx="2805620" cy="246221"/>
          </a:xfrm>
        </p:spPr>
        <p:txBody>
          <a:bodyPr/>
          <a:lstStyle>
            <a:lvl1pPr>
              <a:defRPr sz="1600">
                <a:latin typeface="+mj-lt"/>
              </a:defRPr>
            </a:lvl1pPr>
          </a:lstStyle>
          <a:p>
            <a:fld id="{050B88D7-7741-46C0-B3EE-0924E171B329}" type="slidenum">
              <a:rPr lang="en-US" smtClean="0"/>
              <a:pPr/>
              <a:t>‹#›</a:t>
            </a:fld>
            <a:endParaRPr lang="en-US" dirty="0"/>
          </a:p>
        </p:txBody>
      </p:sp>
    </p:spTree>
    <p:extLst>
      <p:ext uri="{BB962C8B-B14F-4D97-AF65-F5344CB8AC3E}">
        <p14:creationId xmlns:p14="http://schemas.microsoft.com/office/powerpoint/2010/main" val="199324351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E1AFCC-1398-0A4B-F4DF-21C32C749E19}"/>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IN"/>
          </a:p>
        </p:txBody>
      </p:sp>
      <p:sp>
        <p:nvSpPr>
          <p:cNvPr id="3" name="Subtitle 2">
            <a:extLst>
              <a:ext uri="{FF2B5EF4-FFF2-40B4-BE49-F238E27FC236}">
                <a16:creationId xmlns:a16="http://schemas.microsoft.com/office/drawing/2014/main" id="{9DE416BC-8C69-32F4-8F3A-2E06647F5952}"/>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IN"/>
          </a:p>
        </p:txBody>
      </p:sp>
      <p:sp>
        <p:nvSpPr>
          <p:cNvPr id="4" name="Date Placeholder 3">
            <a:extLst>
              <a:ext uri="{FF2B5EF4-FFF2-40B4-BE49-F238E27FC236}">
                <a16:creationId xmlns:a16="http://schemas.microsoft.com/office/drawing/2014/main" id="{C6ACF061-A481-A50E-20F9-45CB90E2C43F}"/>
              </a:ext>
            </a:extLst>
          </p:cNvPr>
          <p:cNvSpPr>
            <a:spLocks noGrp="1"/>
          </p:cNvSpPr>
          <p:nvPr>
            <p:ph type="dt" sz="half" idx="10"/>
          </p:nvPr>
        </p:nvSpPr>
        <p:spPr/>
        <p:txBody>
          <a:bodyPr/>
          <a:lstStyle/>
          <a:p>
            <a:fld id="{A7A91827-682C-4865-941B-7FE97CA28E8D}" type="datetimeFigureOut">
              <a:rPr lang="en-IN" smtClean="0"/>
              <a:t>03-11-2025</a:t>
            </a:fld>
            <a:endParaRPr lang="en-IN"/>
          </a:p>
        </p:txBody>
      </p:sp>
      <p:sp>
        <p:nvSpPr>
          <p:cNvPr id="5" name="Footer Placeholder 4">
            <a:extLst>
              <a:ext uri="{FF2B5EF4-FFF2-40B4-BE49-F238E27FC236}">
                <a16:creationId xmlns:a16="http://schemas.microsoft.com/office/drawing/2014/main" id="{527E2ED8-6533-C4DD-C8AD-F66991A124AC}"/>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54BEAD39-8E61-517D-548F-39311537CDB1}"/>
              </a:ext>
            </a:extLst>
          </p:cNvPr>
          <p:cNvSpPr>
            <a:spLocks noGrp="1"/>
          </p:cNvSpPr>
          <p:nvPr>
            <p:ph type="sldNum" sz="quarter" idx="12"/>
          </p:nvPr>
        </p:nvSpPr>
        <p:spPr/>
        <p:txBody>
          <a:bodyPr/>
          <a:lstStyle/>
          <a:p>
            <a:fld id="{08C00D2B-7239-498C-AC33-16368856727C}" type="slidenum">
              <a:rPr lang="en-IN" smtClean="0"/>
              <a:t>‹#›</a:t>
            </a:fld>
            <a:endParaRPr lang="en-IN"/>
          </a:p>
        </p:txBody>
      </p:sp>
    </p:spTree>
    <p:extLst>
      <p:ext uri="{BB962C8B-B14F-4D97-AF65-F5344CB8AC3E}">
        <p14:creationId xmlns:p14="http://schemas.microsoft.com/office/powerpoint/2010/main" val="68391492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cSld name="1_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78AC6E7-4D64-ACB9-73D2-E77BDB329EB4}"/>
              </a:ext>
            </a:extLst>
          </p:cNvPr>
          <p:cNvSpPr>
            <a:spLocks noGrp="1"/>
          </p:cNvSpPr>
          <p:nvPr>
            <p:ph type="title"/>
          </p:nvPr>
        </p:nvSpPr>
        <p:spPr/>
        <p:txBody>
          <a:bodyPr/>
          <a:lstStyle/>
          <a:p>
            <a:r>
              <a:rPr lang="en-US"/>
              <a:t>Click to edit Master title style</a:t>
            </a:r>
            <a:endParaRPr lang="en-IN"/>
          </a:p>
        </p:txBody>
      </p:sp>
      <p:sp>
        <p:nvSpPr>
          <p:cNvPr id="3" name="Content Placeholder 2">
            <a:extLst>
              <a:ext uri="{FF2B5EF4-FFF2-40B4-BE49-F238E27FC236}">
                <a16:creationId xmlns:a16="http://schemas.microsoft.com/office/drawing/2014/main" id="{6CC4A699-C16F-86C5-DD61-FF4958D309C5}"/>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2C068944-A2A7-9394-C6B7-0594BF0EF0BB}"/>
              </a:ext>
            </a:extLst>
          </p:cNvPr>
          <p:cNvSpPr>
            <a:spLocks noGrp="1"/>
          </p:cNvSpPr>
          <p:nvPr>
            <p:ph type="dt" sz="half" idx="10"/>
          </p:nvPr>
        </p:nvSpPr>
        <p:spPr/>
        <p:txBody>
          <a:bodyPr/>
          <a:lstStyle/>
          <a:p>
            <a:fld id="{A7A91827-682C-4865-941B-7FE97CA28E8D}" type="datetimeFigureOut">
              <a:rPr lang="en-IN" smtClean="0"/>
              <a:t>03-11-2025</a:t>
            </a:fld>
            <a:endParaRPr lang="en-IN"/>
          </a:p>
        </p:txBody>
      </p:sp>
      <p:sp>
        <p:nvSpPr>
          <p:cNvPr id="5" name="Footer Placeholder 4">
            <a:extLst>
              <a:ext uri="{FF2B5EF4-FFF2-40B4-BE49-F238E27FC236}">
                <a16:creationId xmlns:a16="http://schemas.microsoft.com/office/drawing/2014/main" id="{71E96FFE-C1C1-B6D5-A343-E5B4A9D63463}"/>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15E72974-5AB1-95EF-B61A-A78DF0FCCCC0}"/>
              </a:ext>
            </a:extLst>
          </p:cNvPr>
          <p:cNvSpPr>
            <a:spLocks noGrp="1"/>
          </p:cNvSpPr>
          <p:nvPr>
            <p:ph type="sldNum" sz="quarter" idx="12"/>
          </p:nvPr>
        </p:nvSpPr>
        <p:spPr/>
        <p:txBody>
          <a:bodyPr/>
          <a:lstStyle/>
          <a:p>
            <a:fld id="{08C00D2B-7239-498C-AC33-16368856727C}" type="slidenum">
              <a:rPr lang="en-IN" smtClean="0"/>
              <a:t>‹#›</a:t>
            </a:fld>
            <a:endParaRPr lang="en-IN"/>
          </a:p>
        </p:txBody>
      </p:sp>
    </p:spTree>
    <p:extLst>
      <p:ext uri="{BB962C8B-B14F-4D97-AF65-F5344CB8AC3E}">
        <p14:creationId xmlns:p14="http://schemas.microsoft.com/office/powerpoint/2010/main" val="291132536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307843C3-BDC5-9A3C-8753-F2806F9029C5}"/>
              </a:ext>
            </a:extLst>
          </p:cNvPr>
          <p:cNvSpPr>
            <a:spLocks noGrp="1"/>
          </p:cNvSpPr>
          <p:nvPr>
            <p:ph type="dt" sz="half" idx="10"/>
          </p:nvPr>
        </p:nvSpPr>
        <p:spPr/>
        <p:txBody>
          <a:bodyPr/>
          <a:lstStyle/>
          <a:p>
            <a:fld id="{A7A91827-682C-4865-941B-7FE97CA28E8D}" type="datetimeFigureOut">
              <a:rPr lang="en-IN" smtClean="0"/>
              <a:t>03-11-2025</a:t>
            </a:fld>
            <a:endParaRPr lang="en-IN"/>
          </a:p>
        </p:txBody>
      </p:sp>
      <p:sp>
        <p:nvSpPr>
          <p:cNvPr id="3" name="Footer Placeholder 2">
            <a:extLst>
              <a:ext uri="{FF2B5EF4-FFF2-40B4-BE49-F238E27FC236}">
                <a16:creationId xmlns:a16="http://schemas.microsoft.com/office/drawing/2014/main" id="{1680B0DB-A76E-8B6F-4C28-20C9A6142568}"/>
              </a:ext>
            </a:extLst>
          </p:cNvPr>
          <p:cNvSpPr>
            <a:spLocks noGrp="1"/>
          </p:cNvSpPr>
          <p:nvPr>
            <p:ph type="ftr" sz="quarter" idx="11"/>
          </p:nvPr>
        </p:nvSpPr>
        <p:spPr/>
        <p:txBody>
          <a:bodyPr/>
          <a:lstStyle/>
          <a:p>
            <a:endParaRPr lang="en-IN"/>
          </a:p>
        </p:txBody>
      </p:sp>
      <p:sp>
        <p:nvSpPr>
          <p:cNvPr id="4" name="Slide Number Placeholder 3">
            <a:extLst>
              <a:ext uri="{FF2B5EF4-FFF2-40B4-BE49-F238E27FC236}">
                <a16:creationId xmlns:a16="http://schemas.microsoft.com/office/drawing/2014/main" id="{E49AEEE0-326E-CE9B-6CB0-CC47E3CBB4DD}"/>
              </a:ext>
            </a:extLst>
          </p:cNvPr>
          <p:cNvSpPr>
            <a:spLocks noGrp="1"/>
          </p:cNvSpPr>
          <p:nvPr>
            <p:ph type="sldNum" sz="quarter" idx="12"/>
          </p:nvPr>
        </p:nvSpPr>
        <p:spPr/>
        <p:txBody>
          <a:bodyPr/>
          <a:lstStyle/>
          <a:p>
            <a:fld id="{08C00D2B-7239-498C-AC33-16368856727C}" type="slidenum">
              <a:rPr lang="en-IN" smtClean="0"/>
              <a:t>‹#›</a:t>
            </a:fld>
            <a:endParaRPr lang="en-IN"/>
          </a:p>
        </p:txBody>
      </p:sp>
    </p:spTree>
    <p:extLst>
      <p:ext uri="{BB962C8B-B14F-4D97-AF65-F5344CB8AC3E}">
        <p14:creationId xmlns:p14="http://schemas.microsoft.com/office/powerpoint/2010/main" val="89424305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2.jpeg"/><Relationship Id="rId13" Type="http://schemas.openxmlformats.org/officeDocument/2006/relationships/image" Target="../media/image7.png"/><Relationship Id="rId3" Type="http://schemas.openxmlformats.org/officeDocument/2006/relationships/slideLayout" Target="../slideLayouts/slideLayout3.xml"/><Relationship Id="rId7" Type="http://schemas.openxmlformats.org/officeDocument/2006/relationships/image" Target="../media/image1.png"/><Relationship Id="rId12" Type="http://schemas.openxmlformats.org/officeDocument/2006/relationships/image" Target="../media/image6.jpe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11" Type="http://schemas.openxmlformats.org/officeDocument/2006/relationships/image" Target="../media/image5.png"/><Relationship Id="rId5" Type="http://schemas.openxmlformats.org/officeDocument/2006/relationships/slideLayout" Target="../slideLayouts/slideLayout5.xml"/><Relationship Id="rId10" Type="http://schemas.openxmlformats.org/officeDocument/2006/relationships/image" Target="../media/image4.png"/><Relationship Id="rId4" Type="http://schemas.openxmlformats.org/officeDocument/2006/relationships/slideLayout" Target="../slideLayouts/slideLayout4.xml"/><Relationship Id="rId9" Type="http://schemas.openxmlformats.org/officeDocument/2006/relationships/image" Target="../media/image3.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6" name="bg object 16"/>
          <p:cNvPicPr/>
          <p:nvPr/>
        </p:nvPicPr>
        <p:blipFill>
          <a:blip r:embed="rId7" cstate="print"/>
          <a:stretch>
            <a:fillRect/>
          </a:stretch>
        </p:blipFill>
        <p:spPr>
          <a:xfrm>
            <a:off x="0" y="6461537"/>
            <a:ext cx="12230099" cy="417245"/>
          </a:xfrm>
          <a:prstGeom prst="rect">
            <a:avLst/>
          </a:prstGeom>
        </p:spPr>
      </p:pic>
      <p:sp>
        <p:nvSpPr>
          <p:cNvPr id="17" name="bg object 17"/>
          <p:cNvSpPr/>
          <p:nvPr/>
        </p:nvSpPr>
        <p:spPr>
          <a:xfrm>
            <a:off x="0" y="504289"/>
            <a:ext cx="12160250" cy="201295"/>
          </a:xfrm>
          <a:custGeom>
            <a:avLst/>
            <a:gdLst/>
            <a:ahLst/>
            <a:cxnLst/>
            <a:rect l="l" t="t" r="r" b="b"/>
            <a:pathLst>
              <a:path w="12160250" h="201295">
                <a:moveTo>
                  <a:pt x="12160084" y="0"/>
                </a:moveTo>
                <a:lnTo>
                  <a:pt x="0" y="0"/>
                </a:lnTo>
                <a:lnTo>
                  <a:pt x="0" y="200888"/>
                </a:lnTo>
                <a:lnTo>
                  <a:pt x="6080036" y="200888"/>
                </a:lnTo>
                <a:lnTo>
                  <a:pt x="12160084" y="200888"/>
                </a:lnTo>
                <a:lnTo>
                  <a:pt x="12160084" y="0"/>
                </a:lnTo>
                <a:close/>
              </a:path>
            </a:pathLst>
          </a:custGeom>
          <a:solidFill>
            <a:srgbClr val="757070"/>
          </a:solidFill>
        </p:spPr>
        <p:txBody>
          <a:bodyPr wrap="square" lIns="0" tIns="0" rIns="0" bIns="0" rtlCol="0"/>
          <a:lstStyle/>
          <a:p>
            <a:endParaRPr/>
          </a:p>
        </p:txBody>
      </p:sp>
      <p:sp>
        <p:nvSpPr>
          <p:cNvPr id="18" name="bg object 18"/>
          <p:cNvSpPr/>
          <p:nvPr/>
        </p:nvSpPr>
        <p:spPr>
          <a:xfrm>
            <a:off x="-72737" y="504289"/>
            <a:ext cx="12302836" cy="201295"/>
          </a:xfrm>
          <a:custGeom>
            <a:avLst/>
            <a:gdLst/>
            <a:ahLst/>
            <a:cxnLst/>
            <a:rect l="l" t="t" r="r" b="b"/>
            <a:pathLst>
              <a:path w="10855960" h="201295">
                <a:moveTo>
                  <a:pt x="10855794" y="0"/>
                </a:moveTo>
                <a:lnTo>
                  <a:pt x="0" y="0"/>
                </a:lnTo>
                <a:lnTo>
                  <a:pt x="0" y="200888"/>
                </a:lnTo>
                <a:lnTo>
                  <a:pt x="5428081" y="200888"/>
                </a:lnTo>
                <a:lnTo>
                  <a:pt x="10855794" y="200888"/>
                </a:lnTo>
                <a:lnTo>
                  <a:pt x="10855794" y="0"/>
                </a:lnTo>
                <a:close/>
              </a:path>
            </a:pathLst>
          </a:custGeom>
          <a:solidFill>
            <a:srgbClr val="FFBF00"/>
          </a:solidFill>
        </p:spPr>
        <p:txBody>
          <a:bodyPr wrap="square" lIns="0" tIns="0" rIns="0" bIns="0" rtlCol="0"/>
          <a:lstStyle/>
          <a:p>
            <a:endParaRPr/>
          </a:p>
        </p:txBody>
      </p:sp>
      <p:pic>
        <p:nvPicPr>
          <p:cNvPr id="19" name="bg object 19"/>
          <p:cNvPicPr/>
          <p:nvPr/>
        </p:nvPicPr>
        <p:blipFill>
          <a:blip r:embed="rId8" cstate="print"/>
          <a:stretch>
            <a:fillRect/>
          </a:stretch>
        </p:blipFill>
        <p:spPr>
          <a:xfrm>
            <a:off x="207721" y="274254"/>
            <a:ext cx="2442959" cy="713155"/>
          </a:xfrm>
          <a:prstGeom prst="rect">
            <a:avLst/>
          </a:prstGeom>
        </p:spPr>
      </p:pic>
      <p:pic>
        <p:nvPicPr>
          <p:cNvPr id="22" name="bg object 22"/>
          <p:cNvPicPr/>
          <p:nvPr/>
        </p:nvPicPr>
        <p:blipFill>
          <a:blip r:embed="rId9" cstate="print"/>
          <a:stretch>
            <a:fillRect/>
          </a:stretch>
        </p:blipFill>
        <p:spPr>
          <a:xfrm>
            <a:off x="10409484" y="282376"/>
            <a:ext cx="733489" cy="673859"/>
          </a:xfrm>
          <a:prstGeom prst="rect">
            <a:avLst/>
          </a:prstGeom>
        </p:spPr>
      </p:pic>
      <p:pic>
        <p:nvPicPr>
          <p:cNvPr id="23" name="bg object 23"/>
          <p:cNvPicPr/>
          <p:nvPr/>
        </p:nvPicPr>
        <p:blipFill>
          <a:blip r:embed="rId10" cstate="print"/>
          <a:stretch>
            <a:fillRect/>
          </a:stretch>
        </p:blipFill>
        <p:spPr>
          <a:xfrm>
            <a:off x="9428700" y="126074"/>
            <a:ext cx="1020135" cy="967281"/>
          </a:xfrm>
          <a:prstGeom prst="rect">
            <a:avLst/>
          </a:prstGeom>
        </p:spPr>
      </p:pic>
      <p:sp>
        <p:nvSpPr>
          <p:cNvPr id="4" name="Holder 4"/>
          <p:cNvSpPr>
            <a:spLocks noGrp="1"/>
          </p:cNvSpPr>
          <p:nvPr>
            <p:ph type="ftr" sz="quarter" idx="5"/>
          </p:nvPr>
        </p:nvSpPr>
        <p:spPr>
          <a:xfrm>
            <a:off x="3059720" y="6440755"/>
            <a:ext cx="5897663" cy="276999"/>
          </a:xfrm>
          <a:prstGeom prst="rect">
            <a:avLst/>
          </a:prstGeom>
        </p:spPr>
        <p:txBody>
          <a:bodyPr wrap="square" lIns="0" tIns="0" rIns="0" bIns="0">
            <a:spAutoFit/>
          </a:bodyPr>
          <a:lstStyle>
            <a:lvl1pPr algn="ctr">
              <a:defRPr>
                <a:solidFill>
                  <a:schemeClr val="tx1">
                    <a:tint val="75000"/>
                  </a:schemeClr>
                </a:solidFill>
                <a:latin typeface="Times New Roman" panose="02020603050405020304" pitchFamily="18" charset="0"/>
                <a:cs typeface="Times New Roman" panose="02020603050405020304" pitchFamily="18" charset="0"/>
              </a:defRPr>
            </a:lvl1pPr>
          </a:lstStyle>
          <a:p>
            <a:r>
              <a:rPr lang="en-US" dirty="0"/>
              <a:t>Department of CSE, ATMECE, </a:t>
            </a:r>
            <a:r>
              <a:rPr lang="en-US" dirty="0" err="1"/>
              <a:t>Mysuru</a:t>
            </a:r>
            <a:endParaRPr lang="en-US" dirty="0"/>
          </a:p>
        </p:txBody>
      </p:sp>
      <p:sp>
        <p:nvSpPr>
          <p:cNvPr id="5" name="Holder 5"/>
          <p:cNvSpPr>
            <a:spLocks noGrp="1"/>
          </p:cNvSpPr>
          <p:nvPr>
            <p:ph type="dt" sz="half" idx="6"/>
          </p:nvPr>
        </p:nvSpPr>
        <p:spPr>
          <a:xfrm>
            <a:off x="101379" y="6538869"/>
            <a:ext cx="2805620" cy="276999"/>
          </a:xfrm>
          <a:prstGeom prst="rect">
            <a:avLst/>
          </a:prstGeom>
        </p:spPr>
        <p:txBody>
          <a:bodyPr wrap="square" lIns="0" tIns="0" rIns="0" bIns="0">
            <a:spAutoFit/>
          </a:bodyPr>
          <a:lstStyle>
            <a:lvl1pPr algn="l">
              <a:defRPr>
                <a:solidFill>
                  <a:schemeClr val="tx1">
                    <a:tint val="75000"/>
                  </a:schemeClr>
                </a:solidFill>
                <a:latin typeface="Times New Roman" panose="02020603050405020304" pitchFamily="18" charset="0"/>
                <a:cs typeface="Times New Roman" panose="02020603050405020304" pitchFamily="18" charset="0"/>
              </a:defRPr>
            </a:lvl1pPr>
          </a:lstStyle>
          <a:p>
            <a:r>
              <a:rPr lang="en-US" dirty="0"/>
              <a:t>24/07/2025</a:t>
            </a:r>
          </a:p>
        </p:txBody>
      </p:sp>
      <p:sp>
        <p:nvSpPr>
          <p:cNvPr id="6" name="Holder 6"/>
          <p:cNvSpPr>
            <a:spLocks noGrp="1"/>
          </p:cNvSpPr>
          <p:nvPr>
            <p:ph type="sldNum" sz="quarter" idx="7"/>
          </p:nvPr>
        </p:nvSpPr>
        <p:spPr>
          <a:xfrm>
            <a:off x="9211483" y="6445350"/>
            <a:ext cx="2805620" cy="276999"/>
          </a:xfrm>
          <a:prstGeom prst="rect">
            <a:avLst/>
          </a:prstGeom>
        </p:spPr>
        <p:txBody>
          <a:bodyPr wrap="square" lIns="0" tIns="0" rIns="0" bIns="0">
            <a:spAutoFit/>
          </a:bodyPr>
          <a:lstStyle>
            <a:lvl1pPr algn="r">
              <a:defRPr>
                <a:solidFill>
                  <a:schemeClr val="tx1">
                    <a:tint val="75000"/>
                  </a:schemeClr>
                </a:solidFill>
                <a:latin typeface="Times New Roman" panose="02020603050405020304" pitchFamily="18" charset="0"/>
                <a:cs typeface="Times New Roman" panose="02020603050405020304" pitchFamily="18" charset="0"/>
              </a:defRPr>
            </a:lvl1pPr>
          </a:lstStyle>
          <a:p>
            <a:fld id="{050B88D7-7741-46C0-B3EE-0924E171B329}" type="slidenum">
              <a:rPr lang="en-US" smtClean="0"/>
              <a:pPr/>
              <a:t>‹#›</a:t>
            </a:fld>
            <a:endParaRPr lang="en-US"/>
          </a:p>
        </p:txBody>
      </p:sp>
      <p:pic>
        <p:nvPicPr>
          <p:cNvPr id="28" name="Picture 27"/>
          <p:cNvPicPr/>
          <p:nvPr userDrawn="1"/>
        </p:nvPicPr>
        <p:blipFill>
          <a:blip r:embed="rId11"/>
          <a:srcRect l="87247" r="2556" b="38961"/>
          <a:stretch>
            <a:fillRect/>
          </a:stretch>
        </p:blipFill>
        <p:spPr>
          <a:xfrm>
            <a:off x="11222185" y="164044"/>
            <a:ext cx="772756" cy="906492"/>
          </a:xfrm>
          <a:prstGeom prst="rect">
            <a:avLst/>
          </a:prstGeom>
        </p:spPr>
      </p:pic>
      <p:pic>
        <p:nvPicPr>
          <p:cNvPr id="29" name="Picture 28"/>
          <p:cNvPicPr>
            <a:picLocks noChangeAspect="1"/>
          </p:cNvPicPr>
          <p:nvPr userDrawn="1"/>
        </p:nvPicPr>
        <p:blipFill rotWithShape="1">
          <a:blip r:embed="rId12">
            <a:extLst>
              <a:ext uri="{28A0092B-C50C-407E-A947-70E740481C1C}">
                <a14:useLocalDpi xmlns:a14="http://schemas.microsoft.com/office/drawing/2010/main" val="0"/>
              </a:ext>
            </a:extLst>
          </a:blip>
          <a:srcRect l="4695" t="13276" r="3190" b="20189"/>
          <a:stretch/>
        </p:blipFill>
        <p:spPr>
          <a:xfrm>
            <a:off x="138456" y="94698"/>
            <a:ext cx="2512224" cy="984828"/>
          </a:xfrm>
          <a:prstGeom prst="rect">
            <a:avLst/>
          </a:prstGeom>
        </p:spPr>
      </p:pic>
      <p:pic>
        <p:nvPicPr>
          <p:cNvPr id="1026" name="Picture 2" descr="🎉 MIET Achieves GOLD Rating by QS I-GAUGE! 🏆, We are delighted to  announce that MIET has been awarded the prestigious GOLD rating by QS  I-GAUGE, becoming the first institution in Jammu &amp; Kashmir UT to ..."/>
          <p:cNvPicPr>
            <a:picLocks noChangeAspect="1" noChangeArrowheads="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8375078" y="313550"/>
            <a:ext cx="1061799" cy="58006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71362205"/>
      </p:ext>
    </p:extLst>
  </p:cSld>
  <p:clrMap bg1="lt1" tx1="dk1" bg2="lt2" tx2="dk2" accent1="accent1" accent2="accent2" accent3="accent3" accent4="accent4" accent5="accent5" accent6="accent6" hlink="hlink" folHlink="folHlink"/>
  <p:sldLayoutIdLst>
    <p:sldLayoutId id="2147483735" r:id="rId1"/>
    <p:sldLayoutId id="2147483739" r:id="rId2"/>
    <p:sldLayoutId id="2147483740" r:id="rId3"/>
    <p:sldLayoutId id="2147483741" r:id="rId4"/>
    <p:sldLayoutId id="2147483742" r:id="rId5"/>
  </p:sldLayoutIdLst>
  <p:hf hdr="0"/>
  <p:txStyles>
    <p:titleStyle>
      <a:lvl1pPr eaLnBrk="1" hangingPunct="1">
        <a:defRPr>
          <a:latin typeface="+mj-lt"/>
          <a:ea typeface="+mj-ea"/>
          <a:cs typeface="+mj-cs"/>
        </a:defRPr>
      </a:lvl1pPr>
    </p:titleStyle>
    <p:bodyStyle>
      <a:lvl1pPr marL="0" eaLnBrk="1" hangingPunct="1">
        <a:defRPr>
          <a:latin typeface="+mn-lt"/>
          <a:ea typeface="+mn-ea"/>
          <a:cs typeface="+mn-cs"/>
        </a:defRPr>
      </a:lvl1pPr>
      <a:lvl2pPr marL="457200" eaLnBrk="1" hangingPunct="1">
        <a:defRPr>
          <a:latin typeface="+mn-lt"/>
          <a:ea typeface="+mn-ea"/>
          <a:cs typeface="+mn-cs"/>
        </a:defRPr>
      </a:lvl2pPr>
      <a:lvl3pPr marL="914400" eaLnBrk="1" hangingPunct="1">
        <a:defRPr>
          <a:latin typeface="+mn-lt"/>
          <a:ea typeface="+mn-ea"/>
          <a:cs typeface="+mn-cs"/>
        </a:defRPr>
      </a:lvl3pPr>
      <a:lvl4pPr marL="1371600" eaLnBrk="1" hangingPunct="1">
        <a:defRPr>
          <a:latin typeface="+mn-lt"/>
          <a:ea typeface="+mn-ea"/>
          <a:cs typeface="+mn-cs"/>
        </a:defRPr>
      </a:lvl4pPr>
      <a:lvl5pPr marL="1828800" eaLnBrk="1" hangingPunct="1">
        <a:defRPr>
          <a:latin typeface="+mn-lt"/>
          <a:ea typeface="+mn-ea"/>
          <a:cs typeface="+mn-cs"/>
        </a:defRPr>
      </a:lvl5pPr>
      <a:lvl6pPr marL="2286000" eaLnBrk="1" hangingPunct="1">
        <a:defRPr>
          <a:latin typeface="+mn-lt"/>
          <a:ea typeface="+mn-ea"/>
          <a:cs typeface="+mn-cs"/>
        </a:defRPr>
      </a:lvl6pPr>
      <a:lvl7pPr marL="2743200" eaLnBrk="1" hangingPunct="1">
        <a:defRPr>
          <a:latin typeface="+mn-lt"/>
          <a:ea typeface="+mn-ea"/>
          <a:cs typeface="+mn-cs"/>
        </a:defRPr>
      </a:lvl7pPr>
      <a:lvl8pPr marL="3200400" eaLnBrk="1" hangingPunct="1">
        <a:defRPr>
          <a:latin typeface="+mn-lt"/>
          <a:ea typeface="+mn-ea"/>
          <a:cs typeface="+mn-cs"/>
        </a:defRPr>
      </a:lvl8pPr>
      <a:lvl9pPr marL="3657600" eaLnBrk="1" hangingPunct="1">
        <a:defRPr>
          <a:latin typeface="+mn-lt"/>
          <a:ea typeface="+mn-ea"/>
          <a:cs typeface="+mn-cs"/>
        </a:defRPr>
      </a:lvl9pPr>
    </p:bodyStyle>
    <p:otherStyle>
      <a:lvl1pPr marL="0" eaLnBrk="1" hangingPunct="1">
        <a:defRPr>
          <a:latin typeface="+mn-lt"/>
          <a:ea typeface="+mn-ea"/>
          <a:cs typeface="+mn-cs"/>
        </a:defRPr>
      </a:lvl1pPr>
      <a:lvl2pPr marL="457200" eaLnBrk="1" hangingPunct="1">
        <a:defRPr>
          <a:latin typeface="+mn-lt"/>
          <a:ea typeface="+mn-ea"/>
          <a:cs typeface="+mn-cs"/>
        </a:defRPr>
      </a:lvl2pPr>
      <a:lvl3pPr marL="914400" eaLnBrk="1" hangingPunct="1">
        <a:defRPr>
          <a:latin typeface="+mn-lt"/>
          <a:ea typeface="+mn-ea"/>
          <a:cs typeface="+mn-cs"/>
        </a:defRPr>
      </a:lvl3pPr>
      <a:lvl4pPr marL="1371600" eaLnBrk="1" hangingPunct="1">
        <a:defRPr>
          <a:latin typeface="+mn-lt"/>
          <a:ea typeface="+mn-ea"/>
          <a:cs typeface="+mn-cs"/>
        </a:defRPr>
      </a:lvl4pPr>
      <a:lvl5pPr marL="1828800" eaLnBrk="1" hangingPunct="1">
        <a:defRPr>
          <a:latin typeface="+mn-lt"/>
          <a:ea typeface="+mn-ea"/>
          <a:cs typeface="+mn-cs"/>
        </a:defRPr>
      </a:lvl5pPr>
      <a:lvl6pPr marL="2286000" eaLnBrk="1" hangingPunct="1">
        <a:defRPr>
          <a:latin typeface="+mn-lt"/>
          <a:ea typeface="+mn-ea"/>
          <a:cs typeface="+mn-cs"/>
        </a:defRPr>
      </a:lvl6pPr>
      <a:lvl7pPr marL="2743200" eaLnBrk="1" hangingPunct="1">
        <a:defRPr>
          <a:latin typeface="+mn-lt"/>
          <a:ea typeface="+mn-ea"/>
          <a:cs typeface="+mn-cs"/>
        </a:defRPr>
      </a:lvl7pPr>
      <a:lvl8pPr marL="3200400" eaLnBrk="1" hangingPunct="1">
        <a:defRPr>
          <a:latin typeface="+mn-lt"/>
          <a:ea typeface="+mn-ea"/>
          <a:cs typeface="+mn-cs"/>
        </a:defRPr>
      </a:lvl8pPr>
      <a:lvl9pPr marL="3657600" eaLnBrk="1" hangingPunct="1">
        <a:defRPr>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7.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5.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4.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5.xml"/></Relationships>
</file>

<file path=ppt/slides/_rels/slide35.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5.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7.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5.xml"/></Relationships>
</file>

<file path=ppt/slides/_rels/slide38.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5.xml"/></Relationships>
</file>

<file path=ppt/slides/_rels/slide39.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4.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1.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5.xml"/></Relationships>
</file>

<file path=ppt/slides/_rels/slide42.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5.xml"/></Relationships>
</file>

<file path=ppt/slides/_rels/slide43.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5.xml"/></Relationships>
</file>

<file path=ppt/slides/_rels/slide44.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5.xml"/></Relationships>
</file>

<file path=ppt/slides/_rels/slide45.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5.xml"/></Relationships>
</file>

<file path=ppt/slides/_rels/slide46.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5.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2.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5.xml"/></Relationships>
</file>

<file path=ppt/slides/_rels/slide53.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1.xml"/><Relationship Id="rId1" Type="http://schemas.openxmlformats.org/officeDocument/2006/relationships/slideLayout" Target="../slideLayouts/slideLayout5.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5.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5.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5.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5.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5.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7.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5.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0.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5.xml"/></Relationships>
</file>

<file path=ppt/slides/_rels/slide71.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39.png"/><Relationship Id="rId1" Type="http://schemas.openxmlformats.org/officeDocument/2006/relationships/slideLayout" Target="../slideLayouts/slideLayout5.xml"/></Relationships>
</file>

<file path=ppt/slides/_rels/slide72.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41.png"/><Relationship Id="rId1" Type="http://schemas.openxmlformats.org/officeDocument/2006/relationships/slideLayout" Target="../slideLayouts/slideLayout5.xml"/><Relationship Id="rId4" Type="http://schemas.openxmlformats.org/officeDocument/2006/relationships/image" Target="../media/image43.png"/></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7.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5.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5.xml"/></Relationships>
</file>

<file path=ppt/slides/_rels/slide80.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5.xml"/></Relationships>
</file>

<file path=ppt/slides/_rels/slide81.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Layout" Target="../slideLayouts/slideLayout5.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3.xml.rels><?xml version="1.0" encoding="UTF-8" standalone="yes"?>
<Relationships xmlns="http://schemas.openxmlformats.org/package/2006/relationships"><Relationship Id="rId2" Type="http://schemas.openxmlformats.org/officeDocument/2006/relationships/image" Target="../media/image47.png"/><Relationship Id="rId1" Type="http://schemas.openxmlformats.org/officeDocument/2006/relationships/slideLayout" Target="../slideLayouts/slideLayout5.xml"/></Relationships>
</file>

<file path=ppt/slides/_rels/slide84.xml.rels><?xml version="1.0" encoding="UTF-8" standalone="yes"?>
<Relationships xmlns="http://schemas.openxmlformats.org/package/2006/relationships"><Relationship Id="rId2" Type="http://schemas.openxmlformats.org/officeDocument/2006/relationships/image" Target="../media/image48.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6276CEC7-1DD4-7F2F-822E-74E7EB893CB2}"/>
              </a:ext>
            </a:extLst>
          </p:cNvPr>
          <p:cNvSpPr txBox="1"/>
          <p:nvPr/>
        </p:nvSpPr>
        <p:spPr>
          <a:xfrm>
            <a:off x="1708956" y="1622209"/>
            <a:ext cx="8630652" cy="584775"/>
          </a:xfrm>
          <a:prstGeom prst="rect">
            <a:avLst/>
          </a:prstGeom>
          <a:noFill/>
        </p:spPr>
        <p:txBody>
          <a:bodyPr wrap="square">
            <a:spAutoFit/>
          </a:bodyPr>
          <a:lstStyle/>
          <a:p>
            <a:r>
              <a:rPr lang="en-US" sz="3200" dirty="0">
                <a:latin typeface="Times New Roman" panose="02020603050405020304" pitchFamily="18" charset="0"/>
                <a:cs typeface="Times New Roman" panose="02020603050405020304" pitchFamily="18" charset="0"/>
              </a:rPr>
              <a:t>Department of Computer Science and Engineering </a:t>
            </a:r>
            <a:endParaRPr lang="en-IN" sz="3200" dirty="0">
              <a:latin typeface="Times New Roman" panose="02020603050405020304" pitchFamily="18" charset="0"/>
              <a:cs typeface="Times New Roman" panose="02020603050405020304" pitchFamily="18" charset="0"/>
            </a:endParaRPr>
          </a:p>
        </p:txBody>
      </p:sp>
      <p:sp>
        <p:nvSpPr>
          <p:cNvPr id="7" name="TextBox 6">
            <a:extLst>
              <a:ext uri="{FF2B5EF4-FFF2-40B4-BE49-F238E27FC236}">
                <a16:creationId xmlns:a16="http://schemas.microsoft.com/office/drawing/2014/main" id="{2C470767-2D59-8DAA-12ED-5C5AFA07276E}"/>
              </a:ext>
            </a:extLst>
          </p:cNvPr>
          <p:cNvSpPr txBox="1"/>
          <p:nvPr/>
        </p:nvSpPr>
        <p:spPr>
          <a:xfrm>
            <a:off x="809181" y="2510679"/>
            <a:ext cx="9946105" cy="400110"/>
          </a:xfrm>
          <a:prstGeom prst="rect">
            <a:avLst/>
          </a:prstGeom>
          <a:noFill/>
        </p:spPr>
        <p:txBody>
          <a:bodyPr wrap="square">
            <a:spAutoFit/>
          </a:bodyPr>
          <a:lstStyle/>
          <a:p>
            <a:r>
              <a:rPr lang="en-US" sz="2000" dirty="0">
                <a:latin typeface="Times New Roman" panose="02020603050405020304" pitchFamily="18" charset="0"/>
                <a:cs typeface="Times New Roman" panose="02020603050405020304" pitchFamily="18" charset="0"/>
              </a:rPr>
              <a:t>SUBJECT TITLE AND CODE : CRYPTOGRAPHY AND NETWORK SECURITY(BCS703) </a:t>
            </a:r>
            <a:endParaRPr lang="en-IN" sz="2000" dirty="0">
              <a:latin typeface="Times New Roman" panose="02020603050405020304" pitchFamily="18" charset="0"/>
              <a:cs typeface="Times New Roman" panose="02020603050405020304" pitchFamily="18" charset="0"/>
            </a:endParaRPr>
          </a:p>
        </p:txBody>
      </p:sp>
      <p:sp>
        <p:nvSpPr>
          <p:cNvPr id="9" name="TextBox 8">
            <a:extLst>
              <a:ext uri="{FF2B5EF4-FFF2-40B4-BE49-F238E27FC236}">
                <a16:creationId xmlns:a16="http://schemas.microsoft.com/office/drawing/2014/main" id="{1BB0C105-6D84-21FA-E723-294CA4D0EE45}"/>
              </a:ext>
            </a:extLst>
          </p:cNvPr>
          <p:cNvSpPr txBox="1"/>
          <p:nvPr/>
        </p:nvSpPr>
        <p:spPr>
          <a:xfrm>
            <a:off x="4091209" y="3228945"/>
            <a:ext cx="6096000" cy="400110"/>
          </a:xfrm>
          <a:prstGeom prst="rect">
            <a:avLst/>
          </a:prstGeom>
          <a:noFill/>
        </p:spPr>
        <p:txBody>
          <a:bodyPr wrap="square">
            <a:spAutoFit/>
          </a:bodyPr>
          <a:lstStyle/>
          <a:p>
            <a:r>
              <a:rPr lang="en-IN" sz="2000" dirty="0">
                <a:latin typeface="Times New Roman" panose="02020603050405020304" pitchFamily="18" charset="0"/>
                <a:cs typeface="Times New Roman" panose="02020603050405020304" pitchFamily="18" charset="0"/>
              </a:rPr>
              <a:t>SEMESTER : VII </a:t>
            </a:r>
          </a:p>
        </p:txBody>
      </p:sp>
      <p:sp>
        <p:nvSpPr>
          <p:cNvPr id="11" name="TextBox 10">
            <a:extLst>
              <a:ext uri="{FF2B5EF4-FFF2-40B4-BE49-F238E27FC236}">
                <a16:creationId xmlns:a16="http://schemas.microsoft.com/office/drawing/2014/main" id="{B12FB89D-AA6A-DAD7-6C9F-6A1FD9020559}"/>
              </a:ext>
            </a:extLst>
          </p:cNvPr>
          <p:cNvSpPr txBox="1"/>
          <p:nvPr/>
        </p:nvSpPr>
        <p:spPr>
          <a:xfrm>
            <a:off x="4243608" y="3747156"/>
            <a:ext cx="6096000" cy="400110"/>
          </a:xfrm>
          <a:prstGeom prst="rect">
            <a:avLst/>
          </a:prstGeom>
          <a:noFill/>
        </p:spPr>
        <p:txBody>
          <a:bodyPr wrap="square">
            <a:spAutoFit/>
          </a:bodyPr>
          <a:lstStyle/>
          <a:p>
            <a:r>
              <a:rPr lang="en-IN" sz="2000" dirty="0">
                <a:latin typeface="Times New Roman" panose="02020603050405020304" pitchFamily="18" charset="0"/>
                <a:cs typeface="Times New Roman" panose="02020603050405020304" pitchFamily="18" charset="0"/>
              </a:rPr>
              <a:t>MODULE 2</a:t>
            </a:r>
          </a:p>
        </p:txBody>
      </p:sp>
      <p:sp>
        <p:nvSpPr>
          <p:cNvPr id="4" name="TextBox 3">
            <a:extLst>
              <a:ext uri="{FF2B5EF4-FFF2-40B4-BE49-F238E27FC236}">
                <a16:creationId xmlns:a16="http://schemas.microsoft.com/office/drawing/2014/main" id="{7608F4B9-0280-223C-CD36-9BECAB1DAFCB}"/>
              </a:ext>
            </a:extLst>
          </p:cNvPr>
          <p:cNvSpPr txBox="1"/>
          <p:nvPr/>
        </p:nvSpPr>
        <p:spPr>
          <a:xfrm>
            <a:off x="7679792" y="4685369"/>
            <a:ext cx="6150988" cy="923330"/>
          </a:xfrm>
          <a:prstGeom prst="rect">
            <a:avLst/>
          </a:prstGeom>
          <a:noFill/>
        </p:spPr>
        <p:txBody>
          <a:bodyPr wrap="square">
            <a:spAutoFit/>
          </a:bodyPr>
          <a:lstStyle/>
          <a:p>
            <a:r>
              <a:rPr lang="en-IN" dirty="0">
                <a:latin typeface="+mj-lt"/>
              </a:rPr>
              <a:t>B S Vanishree </a:t>
            </a:r>
          </a:p>
          <a:p>
            <a:r>
              <a:rPr lang="en-IN" dirty="0">
                <a:latin typeface="+mj-lt"/>
              </a:rPr>
              <a:t>ASST.PROF.</a:t>
            </a:r>
          </a:p>
          <a:p>
            <a:r>
              <a:rPr lang="en-IN" dirty="0">
                <a:latin typeface="+mj-lt"/>
              </a:rPr>
              <a:t>Dept of CSE,ATME </a:t>
            </a:r>
          </a:p>
        </p:txBody>
      </p:sp>
    </p:spTree>
    <p:extLst>
      <p:ext uri="{BB962C8B-B14F-4D97-AF65-F5344CB8AC3E}">
        <p14:creationId xmlns:p14="http://schemas.microsoft.com/office/powerpoint/2010/main" val="27069938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1A06A191-A0AD-F398-8E11-DCA3B377645C}"/>
              </a:ext>
            </a:extLst>
          </p:cNvPr>
          <p:cNvPicPr>
            <a:picLocks noChangeAspect="1"/>
          </p:cNvPicPr>
          <p:nvPr/>
        </p:nvPicPr>
        <p:blipFill>
          <a:blip r:embed="rId2"/>
          <a:stretch>
            <a:fillRect/>
          </a:stretch>
        </p:blipFill>
        <p:spPr>
          <a:xfrm>
            <a:off x="2351244" y="1938734"/>
            <a:ext cx="6160169" cy="3293142"/>
          </a:xfrm>
          <a:prstGeom prst="rect">
            <a:avLst/>
          </a:prstGeom>
        </p:spPr>
      </p:pic>
      <p:sp>
        <p:nvSpPr>
          <p:cNvPr id="5" name="TextBox 4">
            <a:extLst>
              <a:ext uri="{FF2B5EF4-FFF2-40B4-BE49-F238E27FC236}">
                <a16:creationId xmlns:a16="http://schemas.microsoft.com/office/drawing/2014/main" id="{C3EBF89B-1ADB-DF57-8809-E25F202A583E}"/>
              </a:ext>
            </a:extLst>
          </p:cNvPr>
          <p:cNvSpPr txBox="1"/>
          <p:nvPr/>
        </p:nvSpPr>
        <p:spPr>
          <a:xfrm>
            <a:off x="505079" y="1256792"/>
            <a:ext cx="6096000" cy="369332"/>
          </a:xfrm>
          <a:prstGeom prst="rect">
            <a:avLst/>
          </a:prstGeom>
          <a:noFill/>
        </p:spPr>
        <p:txBody>
          <a:bodyPr wrap="square">
            <a:spAutoFit/>
          </a:bodyPr>
          <a:lstStyle/>
          <a:p>
            <a:r>
              <a:rPr lang="en-US" dirty="0">
                <a:latin typeface="Times New Roman" panose="02020603050405020304" pitchFamily="18" charset="0"/>
                <a:cs typeface="Times New Roman" panose="02020603050405020304" pitchFamily="18" charset="0"/>
              </a:rPr>
              <a:t>Example Operation of BBS Generator</a:t>
            </a:r>
            <a:endParaRPr lang="en-IN" dirty="0">
              <a:latin typeface="Times New Roman" panose="02020603050405020304" pitchFamily="18" charset="0"/>
              <a:cs typeface="Times New Roman" panose="02020603050405020304" pitchFamily="18" charset="0"/>
            </a:endParaRPr>
          </a:p>
        </p:txBody>
      </p:sp>
      <p:sp>
        <p:nvSpPr>
          <p:cNvPr id="7" name="TextBox 6">
            <a:extLst>
              <a:ext uri="{FF2B5EF4-FFF2-40B4-BE49-F238E27FC236}">
                <a16:creationId xmlns:a16="http://schemas.microsoft.com/office/drawing/2014/main" id="{B5B6DD2B-BAE0-A3A8-8227-5B9B10A8414C}"/>
              </a:ext>
            </a:extLst>
          </p:cNvPr>
          <p:cNvSpPr txBox="1"/>
          <p:nvPr/>
        </p:nvSpPr>
        <p:spPr>
          <a:xfrm>
            <a:off x="721895" y="5125293"/>
            <a:ext cx="11245516" cy="1289071"/>
          </a:xfrm>
          <a:prstGeom prst="rect">
            <a:avLst/>
          </a:prstGeom>
          <a:noFill/>
        </p:spPr>
        <p:txBody>
          <a:bodyPr wrap="square">
            <a:spAutoFit/>
          </a:bodyPr>
          <a:lstStyle/>
          <a:p>
            <a:pPr algn="just">
              <a:lnSpc>
                <a:spcPct val="150000"/>
              </a:lnSpc>
            </a:pPr>
            <a:r>
              <a:rPr lang="en-US" dirty="0">
                <a:latin typeface="Times New Roman" panose="02020603050405020304" pitchFamily="18" charset="0"/>
                <a:cs typeface="Times New Roman" panose="02020603050405020304" pitchFamily="18" charset="0"/>
              </a:rPr>
              <a:t>In other words, given the first k bits of the sequence, there is not a practical algorithm that can even allow you to state that the next bit will be 1 (or 0) with probability greater than 1/2. For all practical purposes, the sequence is unpredictable.</a:t>
            </a:r>
            <a:endParaRPr lang="en-IN"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7849817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7D84BB5F-2889-1A46-5277-C7AE40698751}"/>
              </a:ext>
            </a:extLst>
          </p:cNvPr>
          <p:cNvSpPr txBox="1"/>
          <p:nvPr/>
        </p:nvSpPr>
        <p:spPr>
          <a:xfrm>
            <a:off x="325472" y="2260337"/>
            <a:ext cx="11710737" cy="4197559"/>
          </a:xfrm>
          <a:prstGeom prst="rect">
            <a:avLst/>
          </a:prstGeom>
          <a:noFill/>
        </p:spPr>
        <p:txBody>
          <a:bodyPr wrap="square">
            <a:spAutoFit/>
          </a:bodyPr>
          <a:lstStyle/>
          <a:p>
            <a:pPr>
              <a:lnSpc>
                <a:spcPct val="150000"/>
              </a:lnSpc>
              <a:buNone/>
            </a:pPr>
            <a:r>
              <a:rPr lang="en-US" dirty="0">
                <a:latin typeface="Times New Roman" panose="02020603050405020304" pitchFamily="18" charset="0"/>
                <a:cs typeface="Times New Roman" panose="02020603050405020304" pitchFamily="18" charset="0"/>
              </a:rPr>
              <a:t>🔑 </a:t>
            </a:r>
            <a:r>
              <a:rPr lang="en-US" b="1" dirty="0">
                <a:latin typeface="Times New Roman" panose="02020603050405020304" pitchFamily="18" charset="0"/>
                <a:cs typeface="Times New Roman" panose="02020603050405020304" pitchFamily="18" charset="0"/>
              </a:rPr>
              <a:t>Public-Key Cryptography: A New Approach</a:t>
            </a:r>
            <a:endParaRPr lang="en-US" dirty="0">
              <a:latin typeface="Times New Roman" panose="02020603050405020304" pitchFamily="18" charset="0"/>
              <a:cs typeface="Times New Roman" panose="02020603050405020304" pitchFamily="18" charset="0"/>
            </a:endParaRPr>
          </a:p>
          <a:p>
            <a:pPr>
              <a:lnSpc>
                <a:spcPct val="150000"/>
              </a:lnSpc>
              <a:buFont typeface="Arial" panose="020B0604020202020204" pitchFamily="34" charset="0"/>
              <a:buChar char="•"/>
            </a:pPr>
            <a:r>
              <a:rPr lang="en-US" dirty="0">
                <a:latin typeface="Times New Roman" panose="02020603050405020304" pitchFamily="18" charset="0"/>
                <a:cs typeface="Times New Roman" panose="02020603050405020304" pitchFamily="18" charset="0"/>
              </a:rPr>
              <a:t>Unlike traditional encryption methods based on swapping or rearranging letters, public-key cryptography uses </a:t>
            </a:r>
            <a:r>
              <a:rPr lang="en-US" i="1" dirty="0">
                <a:latin typeface="Times New Roman" panose="02020603050405020304" pitchFamily="18" charset="0"/>
                <a:cs typeface="Times New Roman" panose="02020603050405020304" pitchFamily="18" charset="0"/>
              </a:rPr>
              <a:t>mathematical functions</a:t>
            </a:r>
            <a:r>
              <a:rPr lang="en-US" dirty="0">
                <a:latin typeface="Times New Roman" panose="02020603050405020304" pitchFamily="18" charset="0"/>
                <a:cs typeface="Times New Roman" panose="02020603050405020304" pitchFamily="18" charset="0"/>
              </a:rPr>
              <a:t>.</a:t>
            </a:r>
          </a:p>
          <a:p>
            <a:pPr>
              <a:lnSpc>
                <a:spcPct val="150000"/>
              </a:lnSpc>
              <a:buFont typeface="Arial" panose="020B0604020202020204" pitchFamily="34" charset="0"/>
              <a:buChar char="•"/>
            </a:pPr>
            <a:r>
              <a:rPr lang="en-US" dirty="0">
                <a:latin typeface="Times New Roman" panose="02020603050405020304" pitchFamily="18" charset="0"/>
                <a:cs typeface="Times New Roman" panose="02020603050405020304" pitchFamily="18" charset="0"/>
              </a:rPr>
              <a:t>It’s called </a:t>
            </a:r>
            <a:r>
              <a:rPr lang="en-US" b="1" dirty="0">
                <a:latin typeface="Times New Roman" panose="02020603050405020304" pitchFamily="18" charset="0"/>
                <a:cs typeface="Times New Roman" panose="02020603050405020304" pitchFamily="18" charset="0"/>
              </a:rPr>
              <a:t>asymmetric encryption</a:t>
            </a:r>
            <a:r>
              <a:rPr lang="en-US" dirty="0">
                <a:latin typeface="Times New Roman" panose="02020603050405020304" pitchFamily="18" charset="0"/>
                <a:cs typeface="Times New Roman" panose="02020603050405020304" pitchFamily="18" charset="0"/>
              </a:rPr>
              <a:t> because it uses </a:t>
            </a:r>
            <a:r>
              <a:rPr lang="en-US" i="1" dirty="0">
                <a:latin typeface="Times New Roman" panose="02020603050405020304" pitchFamily="18" charset="0"/>
                <a:cs typeface="Times New Roman" panose="02020603050405020304" pitchFamily="18" charset="0"/>
              </a:rPr>
              <a:t>two different keys</a:t>
            </a:r>
            <a:r>
              <a:rPr lang="en-US" dirty="0">
                <a:latin typeface="Times New Roman" panose="02020603050405020304" pitchFamily="18" charset="0"/>
                <a:cs typeface="Times New Roman" panose="02020603050405020304" pitchFamily="18" charset="0"/>
              </a:rPr>
              <a:t>: </a:t>
            </a:r>
          </a:p>
          <a:p>
            <a:pPr marL="742950" lvl="1" indent="-285750">
              <a:lnSpc>
                <a:spcPct val="150000"/>
              </a:lnSpc>
              <a:buFont typeface="Arial" panose="020B0604020202020204" pitchFamily="34" charset="0"/>
              <a:buChar char="•"/>
            </a:pPr>
            <a:r>
              <a:rPr lang="en-US" dirty="0">
                <a:latin typeface="Times New Roman" panose="02020603050405020304" pitchFamily="18" charset="0"/>
                <a:cs typeface="Times New Roman" panose="02020603050405020304" pitchFamily="18" charset="0"/>
              </a:rPr>
              <a:t>A </a:t>
            </a:r>
            <a:r>
              <a:rPr lang="en-US" b="1" dirty="0">
                <a:latin typeface="Times New Roman" panose="02020603050405020304" pitchFamily="18" charset="0"/>
                <a:cs typeface="Times New Roman" panose="02020603050405020304" pitchFamily="18" charset="0"/>
              </a:rPr>
              <a:t>public key</a:t>
            </a:r>
            <a:r>
              <a:rPr lang="en-US" dirty="0">
                <a:latin typeface="Times New Roman" panose="02020603050405020304" pitchFamily="18" charset="0"/>
                <a:cs typeface="Times New Roman" panose="02020603050405020304" pitchFamily="18" charset="0"/>
              </a:rPr>
              <a:t> (shared with everyone)</a:t>
            </a:r>
          </a:p>
          <a:p>
            <a:pPr marL="742950" lvl="1" indent="-285750">
              <a:lnSpc>
                <a:spcPct val="150000"/>
              </a:lnSpc>
              <a:buFont typeface="Arial" panose="020B0604020202020204" pitchFamily="34" charset="0"/>
              <a:buChar char="•"/>
            </a:pPr>
            <a:r>
              <a:rPr lang="en-US" dirty="0">
                <a:latin typeface="Times New Roman" panose="02020603050405020304" pitchFamily="18" charset="0"/>
                <a:cs typeface="Times New Roman" panose="02020603050405020304" pitchFamily="18" charset="0"/>
              </a:rPr>
              <a:t>A </a:t>
            </a:r>
            <a:r>
              <a:rPr lang="en-US" b="1" dirty="0">
                <a:latin typeface="Times New Roman" panose="02020603050405020304" pitchFamily="18" charset="0"/>
                <a:cs typeface="Times New Roman" panose="02020603050405020304" pitchFamily="18" charset="0"/>
              </a:rPr>
              <a:t>private key</a:t>
            </a:r>
            <a:r>
              <a:rPr lang="en-US" dirty="0">
                <a:latin typeface="Times New Roman" panose="02020603050405020304" pitchFamily="18" charset="0"/>
                <a:cs typeface="Times New Roman" panose="02020603050405020304" pitchFamily="18" charset="0"/>
              </a:rPr>
              <a:t> (kept secret)</a:t>
            </a:r>
          </a:p>
          <a:p>
            <a:pPr marL="742950" lvl="1" indent="-285750">
              <a:lnSpc>
                <a:spcPct val="150000"/>
              </a:lnSpc>
              <a:buFont typeface="Arial" panose="020B0604020202020204" pitchFamily="34" charset="0"/>
              <a:buChar char="•"/>
            </a:pPr>
            <a:r>
              <a:rPr lang="en-US" dirty="0">
                <a:latin typeface="Times New Roman" panose="02020603050405020304" pitchFamily="18" charset="0"/>
                <a:cs typeface="Times New Roman" panose="02020603050405020304" pitchFamily="18" charset="0"/>
              </a:rPr>
              <a:t>⚠️ </a:t>
            </a:r>
            <a:r>
              <a:rPr lang="en-US" b="1" dirty="0">
                <a:latin typeface="Times New Roman" panose="02020603050405020304" pitchFamily="18" charset="0"/>
                <a:cs typeface="Times New Roman" panose="02020603050405020304" pitchFamily="18" charset="0"/>
              </a:rPr>
              <a:t>Common Misunderstandings</a:t>
            </a:r>
            <a:endParaRPr lang="en-US" dirty="0">
              <a:latin typeface="Times New Roman" panose="02020603050405020304" pitchFamily="18" charset="0"/>
              <a:cs typeface="Times New Roman" panose="02020603050405020304" pitchFamily="18" charset="0"/>
            </a:endParaRPr>
          </a:p>
          <a:p>
            <a:pPr>
              <a:lnSpc>
                <a:spcPct val="150000"/>
              </a:lnSpc>
              <a:buFont typeface="+mj-lt"/>
              <a:buAutoNum type="arabicPeriod"/>
            </a:pPr>
            <a:r>
              <a:rPr lang="en-US" b="1" dirty="0">
                <a:latin typeface="Times New Roman" panose="02020603050405020304" pitchFamily="18" charset="0"/>
                <a:cs typeface="Times New Roman" panose="02020603050405020304" pitchFamily="18" charset="0"/>
              </a:rPr>
              <a:t>Myth:</a:t>
            </a:r>
            <a:r>
              <a:rPr lang="en-US" dirty="0">
                <a:latin typeface="Times New Roman" panose="02020603050405020304" pitchFamily="18" charset="0"/>
                <a:cs typeface="Times New Roman" panose="02020603050405020304" pitchFamily="18" charset="0"/>
              </a:rPr>
              <a:t> Public-key encryption is more secure than symmetric encryption</a:t>
            </a:r>
            <a:br>
              <a:rPr lang="en-US" dirty="0">
                <a:latin typeface="Times New Roman" panose="02020603050405020304" pitchFamily="18" charset="0"/>
                <a:cs typeface="Times New Roman" panose="02020603050405020304" pitchFamily="18" charset="0"/>
              </a:rPr>
            </a:br>
            <a:r>
              <a:rPr lang="en-US" dirty="0">
                <a:latin typeface="Times New Roman" panose="02020603050405020304" pitchFamily="18" charset="0"/>
                <a:cs typeface="Times New Roman" panose="02020603050405020304" pitchFamily="18" charset="0"/>
              </a:rPr>
              <a:t>👉 Not true! The strength of any encryption depends on key size and how hard it is to break—</a:t>
            </a:r>
            <a:r>
              <a:rPr lang="en-US" i="1" dirty="0">
                <a:latin typeface="Times New Roman" panose="02020603050405020304" pitchFamily="18" charset="0"/>
                <a:cs typeface="Times New Roman" panose="02020603050405020304" pitchFamily="18" charset="0"/>
              </a:rPr>
              <a:t>not</a:t>
            </a:r>
            <a:r>
              <a:rPr lang="en-US" dirty="0">
                <a:latin typeface="Times New Roman" panose="02020603050405020304" pitchFamily="18" charset="0"/>
                <a:cs typeface="Times New Roman" panose="02020603050405020304" pitchFamily="18" charset="0"/>
              </a:rPr>
              <a:t> on whether it’s symmetric or asymmetric.</a:t>
            </a:r>
          </a:p>
        </p:txBody>
      </p:sp>
      <p:sp>
        <p:nvSpPr>
          <p:cNvPr id="4" name="TextBox 3">
            <a:extLst>
              <a:ext uri="{FF2B5EF4-FFF2-40B4-BE49-F238E27FC236}">
                <a16:creationId xmlns:a16="http://schemas.microsoft.com/office/drawing/2014/main" id="{30A59D45-2F0A-195A-67B4-0DFAB397F54D}"/>
              </a:ext>
            </a:extLst>
          </p:cNvPr>
          <p:cNvSpPr txBox="1"/>
          <p:nvPr/>
        </p:nvSpPr>
        <p:spPr>
          <a:xfrm>
            <a:off x="325472" y="1446479"/>
            <a:ext cx="7682753" cy="584775"/>
          </a:xfrm>
          <a:prstGeom prst="rect">
            <a:avLst/>
          </a:prstGeom>
          <a:noFill/>
        </p:spPr>
        <p:txBody>
          <a:bodyPr wrap="square">
            <a:spAutoFit/>
          </a:bodyPr>
          <a:lstStyle/>
          <a:p>
            <a:r>
              <a:rPr lang="en-US" sz="3200" b="1" dirty="0">
                <a:latin typeface="Times New Roman" panose="02020603050405020304" pitchFamily="18" charset="0"/>
                <a:cs typeface="Times New Roman" panose="02020603050405020304" pitchFamily="18" charset="0"/>
              </a:rPr>
              <a:t>Public key cryptography and RSA</a:t>
            </a:r>
            <a:endParaRPr lang="en-IN" sz="3200"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84689410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97BBFE90-964D-8C7D-749A-3319AFB8A1F8}"/>
              </a:ext>
            </a:extLst>
          </p:cNvPr>
          <p:cNvSpPr txBox="1"/>
          <p:nvPr/>
        </p:nvSpPr>
        <p:spPr>
          <a:xfrm>
            <a:off x="417293" y="1344361"/>
            <a:ext cx="9616440" cy="523220"/>
          </a:xfrm>
          <a:prstGeom prst="rect">
            <a:avLst/>
          </a:prstGeom>
          <a:noFill/>
        </p:spPr>
        <p:txBody>
          <a:bodyPr wrap="square">
            <a:spAutoFit/>
          </a:bodyPr>
          <a:lstStyle/>
          <a:p>
            <a:r>
              <a:rPr lang="en-IN" sz="2800" b="1" dirty="0">
                <a:latin typeface="Times New Roman" panose="02020603050405020304" pitchFamily="18" charset="0"/>
                <a:cs typeface="Times New Roman" panose="02020603050405020304" pitchFamily="18" charset="0"/>
              </a:rPr>
              <a:t>PRINCIPLES OF PUBLIC-KEY CRYPTOSYSTEMS </a:t>
            </a:r>
          </a:p>
        </p:txBody>
      </p:sp>
      <p:sp>
        <p:nvSpPr>
          <p:cNvPr id="5" name="TextBox 4">
            <a:extLst>
              <a:ext uri="{FF2B5EF4-FFF2-40B4-BE49-F238E27FC236}">
                <a16:creationId xmlns:a16="http://schemas.microsoft.com/office/drawing/2014/main" id="{0767B20C-7F98-8E41-3D63-36BFE719070C}"/>
              </a:ext>
            </a:extLst>
          </p:cNvPr>
          <p:cNvSpPr txBox="1"/>
          <p:nvPr/>
        </p:nvSpPr>
        <p:spPr>
          <a:xfrm>
            <a:off x="417293" y="2123048"/>
            <a:ext cx="11064240" cy="4197559"/>
          </a:xfrm>
          <a:prstGeom prst="rect">
            <a:avLst/>
          </a:prstGeom>
          <a:noFill/>
        </p:spPr>
        <p:txBody>
          <a:bodyPr wrap="square">
            <a:spAutoFit/>
          </a:bodyPr>
          <a:lstStyle/>
          <a:p>
            <a:pPr>
              <a:lnSpc>
                <a:spcPct val="150000"/>
              </a:lnSpc>
              <a:buNone/>
            </a:pPr>
            <a:r>
              <a:rPr lang="en-US" dirty="0">
                <a:latin typeface="Times New Roman" panose="02020603050405020304" pitchFamily="18" charset="0"/>
                <a:cs typeface="Times New Roman" panose="02020603050405020304" pitchFamily="18" charset="0"/>
              </a:rPr>
              <a:t>🧠 </a:t>
            </a:r>
            <a:r>
              <a:rPr lang="en-US" b="1" dirty="0">
                <a:latin typeface="Times New Roman" panose="02020603050405020304" pitchFamily="18" charset="0"/>
                <a:cs typeface="Times New Roman" panose="02020603050405020304" pitchFamily="18" charset="0"/>
              </a:rPr>
              <a:t>Why It Was Created</a:t>
            </a:r>
            <a:br>
              <a:rPr lang="en-US" dirty="0">
                <a:latin typeface="Times New Roman" panose="02020603050405020304" pitchFamily="18" charset="0"/>
                <a:cs typeface="Times New Roman" panose="02020603050405020304" pitchFamily="18" charset="0"/>
              </a:rPr>
            </a:br>
            <a:r>
              <a:rPr lang="en-US" dirty="0">
                <a:latin typeface="Times New Roman" panose="02020603050405020304" pitchFamily="18" charset="0"/>
                <a:cs typeface="Times New Roman" panose="02020603050405020304" pitchFamily="18" charset="0"/>
              </a:rPr>
              <a:t>Public-key cryptography was invented to solve two major problems in older, symmetric encryption methods:</a:t>
            </a:r>
          </a:p>
          <a:p>
            <a:pPr>
              <a:lnSpc>
                <a:spcPct val="150000"/>
              </a:lnSpc>
              <a:buFont typeface="+mj-lt"/>
              <a:buAutoNum type="arabicPeriod"/>
            </a:pPr>
            <a:r>
              <a:rPr lang="en-US" b="1" dirty="0">
                <a:latin typeface="Times New Roman" panose="02020603050405020304" pitchFamily="18" charset="0"/>
                <a:cs typeface="Times New Roman" panose="02020603050405020304" pitchFamily="18" charset="0"/>
              </a:rPr>
              <a:t>Key Distribution</a:t>
            </a:r>
            <a:r>
              <a:rPr lang="en-US" dirty="0">
                <a:latin typeface="Times New Roman" panose="02020603050405020304" pitchFamily="18" charset="0"/>
                <a:cs typeface="Times New Roman" panose="02020603050405020304" pitchFamily="18" charset="0"/>
              </a:rPr>
              <a:t>:</a:t>
            </a:r>
          </a:p>
          <a:p>
            <a:pPr marL="742950" lvl="1" indent="-285750">
              <a:lnSpc>
                <a:spcPct val="150000"/>
              </a:lnSpc>
              <a:buFont typeface="+mj-lt"/>
              <a:buAutoNum type="arabicPeriod"/>
            </a:pPr>
            <a:r>
              <a:rPr lang="en-US" dirty="0">
                <a:latin typeface="Times New Roman" panose="02020603050405020304" pitchFamily="18" charset="0"/>
                <a:cs typeface="Times New Roman" panose="02020603050405020304" pitchFamily="18" charset="0"/>
              </a:rPr>
              <a:t>In symmetric encryption, both parties must share the same secret key.</a:t>
            </a:r>
          </a:p>
          <a:p>
            <a:pPr marL="742950" lvl="1" indent="-285750">
              <a:lnSpc>
                <a:spcPct val="150000"/>
              </a:lnSpc>
              <a:buFont typeface="+mj-lt"/>
              <a:buAutoNum type="arabicPeriod"/>
            </a:pPr>
            <a:r>
              <a:rPr lang="en-US" dirty="0">
                <a:latin typeface="Times New Roman" panose="02020603050405020304" pitchFamily="18" charset="0"/>
                <a:cs typeface="Times New Roman" panose="02020603050405020304" pitchFamily="18" charset="0"/>
              </a:rPr>
              <a:t>But securely sharing that key is hard—you either need a trusted channel or a central key distribution center (KDC).</a:t>
            </a:r>
          </a:p>
          <a:p>
            <a:pPr>
              <a:lnSpc>
                <a:spcPct val="150000"/>
              </a:lnSpc>
              <a:buFont typeface="+mj-lt"/>
              <a:buAutoNum type="arabicPeriod"/>
            </a:pPr>
            <a:r>
              <a:rPr lang="en-US" b="1" dirty="0">
                <a:latin typeface="Times New Roman" panose="02020603050405020304" pitchFamily="18" charset="0"/>
                <a:cs typeface="Times New Roman" panose="02020603050405020304" pitchFamily="18" charset="0"/>
              </a:rPr>
              <a:t>Digital Signatures</a:t>
            </a:r>
            <a:r>
              <a:rPr lang="en-US" dirty="0">
                <a:latin typeface="Times New Roman" panose="02020603050405020304" pitchFamily="18" charset="0"/>
                <a:cs typeface="Times New Roman" panose="02020603050405020304" pitchFamily="18" charset="0"/>
              </a:rPr>
              <a:t>:</a:t>
            </a:r>
          </a:p>
          <a:p>
            <a:pPr marL="742950" lvl="1" indent="-285750">
              <a:lnSpc>
                <a:spcPct val="150000"/>
              </a:lnSpc>
              <a:buFont typeface="+mj-lt"/>
              <a:buAutoNum type="arabicPeriod"/>
            </a:pPr>
            <a:r>
              <a:rPr lang="en-US" dirty="0">
                <a:latin typeface="Times New Roman" panose="02020603050405020304" pitchFamily="18" charset="0"/>
                <a:cs typeface="Times New Roman" panose="02020603050405020304" pitchFamily="18" charset="0"/>
              </a:rPr>
              <a:t>As cryptography became more useful beyond just military use, people wanted a way to "sign" electronic messages like they do on paper.</a:t>
            </a:r>
          </a:p>
          <a:p>
            <a:pPr marL="742950" lvl="1" indent="-285750">
              <a:lnSpc>
                <a:spcPct val="150000"/>
              </a:lnSpc>
              <a:buFont typeface="+mj-lt"/>
              <a:buAutoNum type="arabicPeriod"/>
            </a:pPr>
            <a:r>
              <a:rPr lang="en-US" dirty="0">
                <a:latin typeface="Times New Roman" panose="02020603050405020304" pitchFamily="18" charset="0"/>
                <a:cs typeface="Times New Roman" panose="02020603050405020304" pitchFamily="18" charset="0"/>
              </a:rPr>
              <a:t>This means proving who sent a message and making sure it wasn't tampered with.</a:t>
            </a:r>
          </a:p>
        </p:txBody>
      </p:sp>
    </p:spTree>
    <p:extLst>
      <p:ext uri="{BB962C8B-B14F-4D97-AF65-F5344CB8AC3E}">
        <p14:creationId xmlns:p14="http://schemas.microsoft.com/office/powerpoint/2010/main" val="155968754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52DB8040-B964-5169-93E3-3DA27B57D7DD}"/>
              </a:ext>
            </a:extLst>
          </p:cNvPr>
          <p:cNvSpPr txBox="1"/>
          <p:nvPr/>
        </p:nvSpPr>
        <p:spPr>
          <a:xfrm>
            <a:off x="516746" y="1168637"/>
            <a:ext cx="10789920" cy="4520725"/>
          </a:xfrm>
          <a:prstGeom prst="rect">
            <a:avLst/>
          </a:prstGeom>
          <a:noFill/>
        </p:spPr>
        <p:txBody>
          <a:bodyPr wrap="square">
            <a:spAutoFit/>
          </a:bodyPr>
          <a:lstStyle/>
          <a:p>
            <a:pPr algn="just">
              <a:lnSpc>
                <a:spcPct val="150000"/>
              </a:lnSpc>
            </a:pPr>
            <a:r>
              <a:rPr lang="en-US" sz="3200" b="1" dirty="0">
                <a:latin typeface="Times New Roman" panose="02020603050405020304" pitchFamily="18" charset="0"/>
                <a:cs typeface="Times New Roman" panose="02020603050405020304" pitchFamily="18" charset="0"/>
              </a:rPr>
              <a:t>Public-Key Cryptosystems </a:t>
            </a:r>
          </a:p>
          <a:p>
            <a:pPr algn="just">
              <a:lnSpc>
                <a:spcPct val="150000"/>
              </a:lnSpc>
            </a:pPr>
            <a:r>
              <a:rPr lang="en-US" dirty="0">
                <a:latin typeface="Times New Roman" panose="02020603050405020304" pitchFamily="18" charset="0"/>
                <a:cs typeface="Times New Roman" panose="02020603050405020304" pitchFamily="18" charset="0"/>
              </a:rPr>
              <a:t>Asymmetric algorithms rely on one key for encryption and a different but related key for decryption. These algorithms have the following important characteristic. </a:t>
            </a:r>
          </a:p>
          <a:p>
            <a:pPr marL="285750" indent="-285750" algn="just">
              <a:lnSpc>
                <a:spcPct val="150000"/>
              </a:lnSpc>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It is computationally infeasible to determine the decryption key given only knowledge of the cryptographic algorithm and the encryption key. In addition, some algorithms, such as RSA, also exhibit the following characteristic. </a:t>
            </a:r>
          </a:p>
          <a:p>
            <a:pPr marL="285750" indent="-285750" algn="just">
              <a:lnSpc>
                <a:spcPct val="150000"/>
              </a:lnSpc>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Either of the two related keys can be used for encryption, with the other used for decryption. </a:t>
            </a:r>
          </a:p>
          <a:p>
            <a:pPr algn="just">
              <a:lnSpc>
                <a:spcPct val="150000"/>
              </a:lnSpc>
            </a:pPr>
            <a:r>
              <a:rPr lang="en-US" dirty="0">
                <a:latin typeface="Times New Roman" panose="02020603050405020304" pitchFamily="18" charset="0"/>
                <a:cs typeface="Times New Roman" panose="02020603050405020304" pitchFamily="18" charset="0"/>
              </a:rPr>
              <a:t>A public-key encryption scheme has six ingredients </a:t>
            </a:r>
          </a:p>
          <a:p>
            <a:pPr marL="285750" indent="-285750" algn="just">
              <a:lnSpc>
                <a:spcPct val="150000"/>
              </a:lnSpc>
              <a:buFont typeface="Wingdings" panose="05000000000000000000" pitchFamily="2" charset="2"/>
              <a:buChar char="Ø"/>
            </a:pPr>
            <a:r>
              <a:rPr lang="en-US" b="1" dirty="0">
                <a:latin typeface="Times New Roman" panose="02020603050405020304" pitchFamily="18" charset="0"/>
                <a:cs typeface="Times New Roman" panose="02020603050405020304" pitchFamily="18" charset="0"/>
              </a:rPr>
              <a:t>Plaintext</a:t>
            </a:r>
            <a:r>
              <a:rPr lang="en-US" dirty="0">
                <a:latin typeface="Times New Roman" panose="02020603050405020304" pitchFamily="18" charset="0"/>
                <a:cs typeface="Times New Roman" panose="02020603050405020304" pitchFamily="18" charset="0"/>
              </a:rPr>
              <a:t>: This is the readable message or data that is fed into the algorithm as input. </a:t>
            </a:r>
          </a:p>
          <a:p>
            <a:pPr marL="285750" indent="-285750" algn="just">
              <a:lnSpc>
                <a:spcPct val="150000"/>
              </a:lnSpc>
              <a:buFont typeface="Wingdings" panose="05000000000000000000" pitchFamily="2" charset="2"/>
              <a:buChar char="Ø"/>
            </a:pPr>
            <a:r>
              <a:rPr lang="en-US" b="1" dirty="0">
                <a:latin typeface="Times New Roman" panose="02020603050405020304" pitchFamily="18" charset="0"/>
                <a:cs typeface="Times New Roman" panose="02020603050405020304" pitchFamily="18" charset="0"/>
              </a:rPr>
              <a:t>Encryption algorithm: </a:t>
            </a:r>
            <a:r>
              <a:rPr lang="en-US" dirty="0">
                <a:latin typeface="Times New Roman" panose="02020603050405020304" pitchFamily="18" charset="0"/>
                <a:cs typeface="Times New Roman" panose="02020603050405020304" pitchFamily="18" charset="0"/>
              </a:rPr>
              <a:t>The encryption algorithm performs various transformations on the plaintext.</a:t>
            </a:r>
            <a:endParaRPr lang="en-IN"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10559116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0DD4EFC6-0AC8-27F0-6747-7A7FCDC382CA}"/>
              </a:ext>
            </a:extLst>
          </p:cNvPr>
          <p:cNvPicPr>
            <a:picLocks noChangeAspect="1"/>
          </p:cNvPicPr>
          <p:nvPr/>
        </p:nvPicPr>
        <p:blipFill>
          <a:blip r:embed="rId2"/>
          <a:srcRect l="1" r="331" b="2771"/>
          <a:stretch>
            <a:fillRect/>
          </a:stretch>
        </p:blipFill>
        <p:spPr>
          <a:xfrm>
            <a:off x="1414019" y="955973"/>
            <a:ext cx="8616100" cy="4990865"/>
          </a:xfrm>
          <a:prstGeom prst="rect">
            <a:avLst/>
          </a:prstGeom>
        </p:spPr>
      </p:pic>
      <p:sp>
        <p:nvSpPr>
          <p:cNvPr id="5" name="TextBox 4">
            <a:extLst>
              <a:ext uri="{FF2B5EF4-FFF2-40B4-BE49-F238E27FC236}">
                <a16:creationId xmlns:a16="http://schemas.microsoft.com/office/drawing/2014/main" id="{9D6FDD51-39B7-46DE-F1CB-0077F87FE51B}"/>
              </a:ext>
            </a:extLst>
          </p:cNvPr>
          <p:cNvSpPr txBox="1"/>
          <p:nvPr/>
        </p:nvSpPr>
        <p:spPr>
          <a:xfrm>
            <a:off x="4439869" y="5946838"/>
            <a:ext cx="6096000" cy="369332"/>
          </a:xfrm>
          <a:prstGeom prst="rect">
            <a:avLst/>
          </a:prstGeom>
          <a:noFill/>
        </p:spPr>
        <p:txBody>
          <a:bodyPr wrap="square">
            <a:spAutoFit/>
          </a:bodyPr>
          <a:lstStyle/>
          <a:p>
            <a:r>
              <a:rPr lang="en-IN" dirty="0">
                <a:latin typeface="Times New Roman" panose="02020603050405020304" pitchFamily="18" charset="0"/>
                <a:cs typeface="Times New Roman" panose="02020603050405020304" pitchFamily="18" charset="0"/>
              </a:rPr>
              <a:t>Public-Key Cryptography</a:t>
            </a:r>
          </a:p>
        </p:txBody>
      </p:sp>
    </p:spTree>
    <p:extLst>
      <p:ext uri="{BB962C8B-B14F-4D97-AF65-F5344CB8AC3E}">
        <p14:creationId xmlns:p14="http://schemas.microsoft.com/office/powerpoint/2010/main" val="278497713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54805C5D-0CCB-6C9D-39C4-F181A983D744}"/>
              </a:ext>
            </a:extLst>
          </p:cNvPr>
          <p:cNvPicPr>
            <a:picLocks noChangeAspect="1"/>
          </p:cNvPicPr>
          <p:nvPr/>
        </p:nvPicPr>
        <p:blipFill>
          <a:blip r:embed="rId2"/>
          <a:stretch>
            <a:fillRect/>
          </a:stretch>
        </p:blipFill>
        <p:spPr>
          <a:xfrm>
            <a:off x="1432874" y="904973"/>
            <a:ext cx="9372286" cy="4429027"/>
          </a:xfrm>
          <a:prstGeom prst="rect">
            <a:avLst/>
          </a:prstGeom>
        </p:spPr>
      </p:pic>
      <p:sp>
        <p:nvSpPr>
          <p:cNvPr id="5" name="TextBox 4">
            <a:extLst>
              <a:ext uri="{FF2B5EF4-FFF2-40B4-BE49-F238E27FC236}">
                <a16:creationId xmlns:a16="http://schemas.microsoft.com/office/drawing/2014/main" id="{D903E3FA-827F-1644-13FE-1BB427A70CDB}"/>
              </a:ext>
            </a:extLst>
          </p:cNvPr>
          <p:cNvSpPr txBox="1"/>
          <p:nvPr/>
        </p:nvSpPr>
        <p:spPr>
          <a:xfrm>
            <a:off x="4587240" y="5832396"/>
            <a:ext cx="6096000" cy="369332"/>
          </a:xfrm>
          <a:prstGeom prst="rect">
            <a:avLst/>
          </a:prstGeom>
          <a:noFill/>
        </p:spPr>
        <p:txBody>
          <a:bodyPr wrap="square">
            <a:spAutoFit/>
          </a:bodyPr>
          <a:lstStyle/>
          <a:p>
            <a:r>
              <a:rPr lang="en-IN" dirty="0">
                <a:latin typeface="Times New Roman" panose="02020603050405020304" pitchFamily="18" charset="0"/>
                <a:cs typeface="Times New Roman" panose="02020603050405020304" pitchFamily="18" charset="0"/>
              </a:rPr>
              <a:t>Public-Key Cryptography</a:t>
            </a:r>
          </a:p>
        </p:txBody>
      </p:sp>
    </p:spTree>
    <p:extLst>
      <p:ext uri="{BB962C8B-B14F-4D97-AF65-F5344CB8AC3E}">
        <p14:creationId xmlns:p14="http://schemas.microsoft.com/office/powerpoint/2010/main" val="368901010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2178000D-2130-6C3B-EDCC-8AA14F9959D7}"/>
              </a:ext>
            </a:extLst>
          </p:cNvPr>
          <p:cNvSpPr txBox="1"/>
          <p:nvPr/>
        </p:nvSpPr>
        <p:spPr>
          <a:xfrm>
            <a:off x="514074" y="1294615"/>
            <a:ext cx="11003280" cy="4613058"/>
          </a:xfrm>
          <a:prstGeom prst="rect">
            <a:avLst/>
          </a:prstGeom>
          <a:noFill/>
        </p:spPr>
        <p:txBody>
          <a:bodyPr wrap="square">
            <a:spAutoFit/>
          </a:bodyPr>
          <a:lstStyle/>
          <a:p>
            <a:pPr marL="285750" indent="-285750" algn="just">
              <a:lnSpc>
                <a:spcPct val="150000"/>
              </a:lnSpc>
              <a:buFont typeface="Wingdings" panose="05000000000000000000" pitchFamily="2" charset="2"/>
              <a:buChar char="Ø"/>
            </a:pPr>
            <a:r>
              <a:rPr lang="en-US" b="1" dirty="0">
                <a:latin typeface="Times New Roman" panose="02020603050405020304" pitchFamily="18" charset="0"/>
                <a:cs typeface="Times New Roman" panose="02020603050405020304" pitchFamily="18" charset="0"/>
              </a:rPr>
              <a:t>Public and private keys: </a:t>
            </a:r>
            <a:r>
              <a:rPr lang="en-US" dirty="0">
                <a:latin typeface="Times New Roman" panose="02020603050405020304" pitchFamily="18" charset="0"/>
                <a:cs typeface="Times New Roman" panose="02020603050405020304" pitchFamily="18" charset="0"/>
              </a:rPr>
              <a:t>This is a pair of keys that have been selected so that if one is used for encryption, the other is used for decryption. </a:t>
            </a:r>
          </a:p>
          <a:p>
            <a:pPr marL="285750" indent="-285750" algn="just">
              <a:lnSpc>
                <a:spcPct val="150000"/>
              </a:lnSpc>
              <a:buFont typeface="Wingdings" panose="05000000000000000000" pitchFamily="2" charset="2"/>
              <a:buChar char="Ø"/>
            </a:pPr>
            <a:r>
              <a:rPr lang="en-US" b="1" dirty="0">
                <a:latin typeface="Times New Roman" panose="02020603050405020304" pitchFamily="18" charset="0"/>
                <a:cs typeface="Times New Roman" panose="02020603050405020304" pitchFamily="18" charset="0"/>
              </a:rPr>
              <a:t>Ciphertext: </a:t>
            </a:r>
            <a:r>
              <a:rPr lang="en-US" dirty="0">
                <a:latin typeface="Times New Roman" panose="02020603050405020304" pitchFamily="18" charset="0"/>
                <a:cs typeface="Times New Roman" panose="02020603050405020304" pitchFamily="18" charset="0"/>
              </a:rPr>
              <a:t>This is the encrypted message produced as output. It depends on the plaintext and the key. For a given message, two different keys will produce two different ciphertexts.</a:t>
            </a:r>
          </a:p>
          <a:p>
            <a:pPr marL="285750" indent="-285750" algn="just">
              <a:lnSpc>
                <a:spcPct val="150000"/>
              </a:lnSpc>
              <a:buFont typeface="Wingdings" panose="05000000000000000000" pitchFamily="2" charset="2"/>
              <a:buChar char="Ø"/>
            </a:pPr>
            <a:r>
              <a:rPr lang="en-US" b="1" dirty="0">
                <a:latin typeface="Times New Roman" panose="02020603050405020304" pitchFamily="18" charset="0"/>
                <a:cs typeface="Times New Roman" panose="02020603050405020304" pitchFamily="18" charset="0"/>
              </a:rPr>
              <a:t>Decryption algorithm</a:t>
            </a:r>
            <a:r>
              <a:rPr lang="en-US" dirty="0">
                <a:latin typeface="Times New Roman" panose="02020603050405020304" pitchFamily="18" charset="0"/>
                <a:cs typeface="Times New Roman" panose="02020603050405020304" pitchFamily="18" charset="0"/>
              </a:rPr>
              <a:t>: This algorithm accepts the ciphertext and the matching key and produces the original plaintext. The essential steps are the following. </a:t>
            </a:r>
          </a:p>
          <a:p>
            <a:pPr marL="342900" indent="-342900" algn="just">
              <a:lnSpc>
                <a:spcPct val="150000"/>
              </a:lnSpc>
              <a:buAutoNum type="arabicPeriod"/>
            </a:pPr>
            <a:r>
              <a:rPr lang="en-US" dirty="0">
                <a:latin typeface="Times New Roman" panose="02020603050405020304" pitchFamily="18" charset="0"/>
                <a:cs typeface="Times New Roman" panose="02020603050405020304" pitchFamily="18" charset="0"/>
              </a:rPr>
              <a:t>Each user generates a pair of keys to be used for the encryption and decryption of messages. </a:t>
            </a:r>
          </a:p>
          <a:p>
            <a:pPr algn="just">
              <a:lnSpc>
                <a:spcPct val="150000"/>
              </a:lnSpc>
            </a:pPr>
            <a:r>
              <a:rPr lang="en-US" dirty="0">
                <a:latin typeface="Times New Roman" panose="02020603050405020304" pitchFamily="18" charset="0"/>
                <a:cs typeface="Times New Roman" panose="02020603050405020304" pitchFamily="18" charset="0"/>
              </a:rPr>
              <a:t>2. Each user places one of the two keys in a public register or other accessible file. This is the public key. The companion key is kept private. </a:t>
            </a:r>
          </a:p>
          <a:p>
            <a:pPr algn="just">
              <a:lnSpc>
                <a:spcPct val="150000"/>
              </a:lnSpc>
            </a:pPr>
            <a:r>
              <a:rPr lang="en-US" dirty="0">
                <a:latin typeface="Times New Roman" panose="02020603050405020304" pitchFamily="18" charset="0"/>
                <a:cs typeface="Times New Roman" panose="02020603050405020304" pitchFamily="18" charset="0"/>
              </a:rPr>
              <a:t>3. If Bob wishes to send a confidential message to Alice, Bob encrypts the message using Alice’s public key. </a:t>
            </a:r>
          </a:p>
          <a:p>
            <a:pPr algn="just">
              <a:lnSpc>
                <a:spcPct val="150000"/>
              </a:lnSpc>
            </a:pPr>
            <a:r>
              <a:rPr lang="en-US" dirty="0">
                <a:latin typeface="Times New Roman" panose="02020603050405020304" pitchFamily="18" charset="0"/>
                <a:cs typeface="Times New Roman" panose="02020603050405020304" pitchFamily="18" charset="0"/>
              </a:rPr>
              <a:t>4. When Alice receives the message, she decrypts it using her private key</a:t>
            </a:r>
            <a:endParaRPr lang="en-IN"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63624217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042F6A6E-BF79-B8A0-7291-FD14A763B716}"/>
              </a:ext>
            </a:extLst>
          </p:cNvPr>
          <p:cNvSpPr txBox="1"/>
          <p:nvPr/>
        </p:nvSpPr>
        <p:spPr>
          <a:xfrm>
            <a:off x="751788" y="1421119"/>
            <a:ext cx="11033760" cy="2535566"/>
          </a:xfrm>
          <a:prstGeom prst="rect">
            <a:avLst/>
          </a:prstGeom>
          <a:noFill/>
        </p:spPr>
        <p:txBody>
          <a:bodyPr wrap="square">
            <a:spAutoFit/>
          </a:bodyPr>
          <a:lstStyle/>
          <a:p>
            <a:pPr algn="just">
              <a:lnSpc>
                <a:spcPct val="150000"/>
              </a:lnSpc>
            </a:pPr>
            <a:r>
              <a:rPr lang="en-US" dirty="0">
                <a:latin typeface="Times New Roman" panose="02020603050405020304" pitchFamily="18" charset="0"/>
                <a:cs typeface="Times New Roman" panose="02020603050405020304" pitchFamily="18" charset="0"/>
              </a:rPr>
              <a:t>Let us take a closer look at the essential elements of a public-key encryption scheme, using Figure 9.2 (compare with Figure 3.2). There is some source A that produces a message in plaintext, X = [X1, X2, c , XM]. The M elements of X are letters in some finite alphabet. The message is intended for destination B. B generates a related pair of keys: a public key, PUb, and a private key, PRb. PRb is known only to B, whereas PUb is publicly available and therefore accessible by A. With the message X and the encryption key PUb as input, A forms the cipher text Y = [Y1, Y2, c , YN]</a:t>
            </a:r>
            <a:endParaRPr lang="en-IN" dirty="0">
              <a:latin typeface="Times New Roman" panose="02020603050405020304" pitchFamily="18" charset="0"/>
              <a:cs typeface="Times New Roman" panose="02020603050405020304" pitchFamily="18" charset="0"/>
            </a:endParaRPr>
          </a:p>
        </p:txBody>
      </p:sp>
      <p:pic>
        <p:nvPicPr>
          <p:cNvPr id="7" name="Picture 6">
            <a:extLst>
              <a:ext uri="{FF2B5EF4-FFF2-40B4-BE49-F238E27FC236}">
                <a16:creationId xmlns:a16="http://schemas.microsoft.com/office/drawing/2014/main" id="{92B01BA9-3EEB-1A2C-9985-B9ADDF6BBE15}"/>
              </a:ext>
            </a:extLst>
          </p:cNvPr>
          <p:cNvPicPr>
            <a:picLocks noChangeAspect="1"/>
          </p:cNvPicPr>
          <p:nvPr/>
        </p:nvPicPr>
        <p:blipFill>
          <a:blip r:embed="rId2"/>
          <a:stretch>
            <a:fillRect/>
          </a:stretch>
        </p:blipFill>
        <p:spPr>
          <a:xfrm>
            <a:off x="1882140" y="4151006"/>
            <a:ext cx="8427720" cy="1285875"/>
          </a:xfrm>
          <a:prstGeom prst="rect">
            <a:avLst/>
          </a:prstGeom>
        </p:spPr>
      </p:pic>
    </p:spTree>
    <p:extLst>
      <p:ext uri="{BB962C8B-B14F-4D97-AF65-F5344CB8AC3E}">
        <p14:creationId xmlns:p14="http://schemas.microsoft.com/office/powerpoint/2010/main" val="425733190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3F46240F-FF2D-20C9-6403-C5B969B2669D}"/>
              </a:ext>
            </a:extLst>
          </p:cNvPr>
          <p:cNvPicPr>
            <a:picLocks noChangeAspect="1"/>
          </p:cNvPicPr>
          <p:nvPr/>
        </p:nvPicPr>
        <p:blipFill>
          <a:blip r:embed="rId2"/>
          <a:stretch>
            <a:fillRect/>
          </a:stretch>
        </p:blipFill>
        <p:spPr>
          <a:xfrm>
            <a:off x="1449822" y="1186815"/>
            <a:ext cx="9507737" cy="4484370"/>
          </a:xfrm>
          <a:prstGeom prst="rect">
            <a:avLst/>
          </a:prstGeom>
        </p:spPr>
      </p:pic>
    </p:spTree>
    <p:extLst>
      <p:ext uri="{BB962C8B-B14F-4D97-AF65-F5344CB8AC3E}">
        <p14:creationId xmlns:p14="http://schemas.microsoft.com/office/powerpoint/2010/main" val="42361961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EF5B42D8-C634-3213-86B6-6A90E6674169}"/>
              </a:ext>
            </a:extLst>
          </p:cNvPr>
          <p:cNvPicPr>
            <a:picLocks noChangeAspect="1"/>
          </p:cNvPicPr>
          <p:nvPr/>
        </p:nvPicPr>
        <p:blipFill>
          <a:blip r:embed="rId2"/>
          <a:srcRect t="2996" b="791"/>
          <a:stretch>
            <a:fillRect/>
          </a:stretch>
        </p:blipFill>
        <p:spPr>
          <a:xfrm>
            <a:off x="2334455" y="1758549"/>
            <a:ext cx="8205106" cy="4326453"/>
          </a:xfrm>
          <a:prstGeom prst="rect">
            <a:avLst/>
          </a:prstGeom>
        </p:spPr>
      </p:pic>
    </p:spTree>
    <p:extLst>
      <p:ext uri="{BB962C8B-B14F-4D97-AF65-F5344CB8AC3E}">
        <p14:creationId xmlns:p14="http://schemas.microsoft.com/office/powerpoint/2010/main" val="107156605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D4B2C1EA-E76E-FDDA-E34B-9187BE046573}"/>
              </a:ext>
            </a:extLst>
          </p:cNvPr>
          <p:cNvSpPr txBox="1"/>
          <p:nvPr/>
        </p:nvSpPr>
        <p:spPr>
          <a:xfrm>
            <a:off x="673767" y="1047322"/>
            <a:ext cx="6096000" cy="523220"/>
          </a:xfrm>
          <a:prstGeom prst="rect">
            <a:avLst/>
          </a:prstGeom>
          <a:noFill/>
        </p:spPr>
        <p:txBody>
          <a:bodyPr wrap="square">
            <a:spAutoFit/>
          </a:bodyPr>
          <a:lstStyle/>
          <a:p>
            <a:r>
              <a:rPr lang="en-IN" sz="2800" b="1" dirty="0">
                <a:latin typeface="Times New Roman" panose="02020603050405020304" pitchFamily="18" charset="0"/>
                <a:cs typeface="Times New Roman" panose="02020603050405020304" pitchFamily="18" charset="0"/>
              </a:rPr>
              <a:t>Pseudorandom number Generators</a:t>
            </a:r>
          </a:p>
        </p:txBody>
      </p:sp>
      <p:sp>
        <p:nvSpPr>
          <p:cNvPr id="7" name="TextBox 6">
            <a:extLst>
              <a:ext uri="{FF2B5EF4-FFF2-40B4-BE49-F238E27FC236}">
                <a16:creationId xmlns:a16="http://schemas.microsoft.com/office/drawing/2014/main" id="{3C37271A-8606-613D-6944-76181A72FBD4}"/>
              </a:ext>
            </a:extLst>
          </p:cNvPr>
          <p:cNvSpPr txBox="1"/>
          <p:nvPr/>
        </p:nvSpPr>
        <p:spPr>
          <a:xfrm>
            <a:off x="673767" y="1555488"/>
            <a:ext cx="9464842" cy="2120068"/>
          </a:xfrm>
          <a:prstGeom prst="rect">
            <a:avLst/>
          </a:prstGeom>
          <a:noFill/>
        </p:spPr>
        <p:txBody>
          <a:bodyPr wrap="square">
            <a:spAutoFit/>
          </a:bodyPr>
          <a:lstStyle/>
          <a:p>
            <a:pPr>
              <a:lnSpc>
                <a:spcPct val="150000"/>
              </a:lnSpc>
              <a:buNone/>
            </a:pPr>
            <a:r>
              <a:rPr lang="en-US" dirty="0">
                <a:latin typeface="Times New Roman" panose="02020603050405020304" pitchFamily="18" charset="0"/>
                <a:cs typeface="Times New Roman" panose="02020603050405020304" pitchFamily="18" charset="0"/>
              </a:rPr>
              <a:t>PRNGs are used in many cryptographic operations, including:</a:t>
            </a:r>
          </a:p>
          <a:p>
            <a:pPr>
              <a:lnSpc>
                <a:spcPct val="150000"/>
              </a:lnSpc>
              <a:buFont typeface="Arial" panose="020B0604020202020204" pitchFamily="34" charset="0"/>
              <a:buChar char="•"/>
            </a:pPr>
            <a:r>
              <a:rPr lang="en-US" b="1" dirty="0">
                <a:latin typeface="Times New Roman" panose="02020603050405020304" pitchFamily="18" charset="0"/>
                <a:cs typeface="Times New Roman" panose="02020603050405020304" pitchFamily="18" charset="0"/>
              </a:rPr>
              <a:t>Key generation</a:t>
            </a:r>
            <a:r>
              <a:rPr lang="en-US" dirty="0">
                <a:latin typeface="Times New Roman" panose="02020603050405020304" pitchFamily="18" charset="0"/>
                <a:cs typeface="Times New Roman" panose="02020603050405020304" pitchFamily="18" charset="0"/>
              </a:rPr>
              <a:t> for encryption algorithms like RSA or AES.</a:t>
            </a:r>
          </a:p>
          <a:p>
            <a:pPr>
              <a:lnSpc>
                <a:spcPct val="150000"/>
              </a:lnSpc>
              <a:buFont typeface="Arial" panose="020B0604020202020204" pitchFamily="34" charset="0"/>
              <a:buChar char="•"/>
            </a:pPr>
            <a:r>
              <a:rPr lang="en-US" b="1" dirty="0">
                <a:latin typeface="Times New Roman" panose="02020603050405020304" pitchFamily="18" charset="0"/>
                <a:cs typeface="Times New Roman" panose="02020603050405020304" pitchFamily="18" charset="0"/>
              </a:rPr>
              <a:t>Nonce creation</a:t>
            </a:r>
            <a:r>
              <a:rPr lang="en-US" dirty="0">
                <a:latin typeface="Times New Roman" panose="02020603050405020304" pitchFamily="18" charset="0"/>
                <a:cs typeface="Times New Roman" panose="02020603050405020304" pitchFamily="18" charset="0"/>
              </a:rPr>
              <a:t> to prevent replay attacks.</a:t>
            </a:r>
          </a:p>
          <a:p>
            <a:pPr>
              <a:lnSpc>
                <a:spcPct val="150000"/>
              </a:lnSpc>
              <a:buFont typeface="Arial" panose="020B0604020202020204" pitchFamily="34" charset="0"/>
              <a:buChar char="•"/>
            </a:pPr>
            <a:r>
              <a:rPr lang="en-US" b="1" dirty="0">
                <a:latin typeface="Times New Roman" panose="02020603050405020304" pitchFamily="18" charset="0"/>
                <a:cs typeface="Times New Roman" panose="02020603050405020304" pitchFamily="18" charset="0"/>
              </a:rPr>
              <a:t>Session key generation</a:t>
            </a:r>
            <a:r>
              <a:rPr lang="en-US" dirty="0">
                <a:latin typeface="Times New Roman" panose="02020603050405020304" pitchFamily="18" charset="0"/>
                <a:cs typeface="Times New Roman" panose="02020603050405020304" pitchFamily="18" charset="0"/>
              </a:rPr>
              <a:t> for secure communication.</a:t>
            </a:r>
          </a:p>
          <a:p>
            <a:pPr>
              <a:lnSpc>
                <a:spcPct val="150000"/>
              </a:lnSpc>
              <a:buFont typeface="Arial" panose="020B0604020202020204" pitchFamily="34" charset="0"/>
              <a:buChar char="•"/>
            </a:pPr>
            <a:r>
              <a:rPr lang="en-US" b="1" dirty="0">
                <a:latin typeface="Times New Roman" panose="02020603050405020304" pitchFamily="18" charset="0"/>
                <a:cs typeface="Times New Roman" panose="02020603050405020304" pitchFamily="18" charset="0"/>
              </a:rPr>
              <a:t>Stream ciphers</a:t>
            </a:r>
            <a:r>
              <a:rPr lang="en-US" dirty="0">
                <a:latin typeface="Times New Roman" panose="02020603050405020304" pitchFamily="18" charset="0"/>
                <a:cs typeface="Times New Roman" panose="02020603050405020304" pitchFamily="18" charset="0"/>
              </a:rPr>
              <a:t>, where a pseudorandom stream is XORed with plaintext to produce ciphertext.</a:t>
            </a:r>
          </a:p>
        </p:txBody>
      </p:sp>
      <p:sp>
        <p:nvSpPr>
          <p:cNvPr id="9" name="TextBox 8">
            <a:extLst>
              <a:ext uri="{FF2B5EF4-FFF2-40B4-BE49-F238E27FC236}">
                <a16:creationId xmlns:a16="http://schemas.microsoft.com/office/drawing/2014/main" id="{B117646F-14A9-AD72-057A-5FAC480E2ACB}"/>
              </a:ext>
            </a:extLst>
          </p:cNvPr>
          <p:cNvSpPr txBox="1"/>
          <p:nvPr/>
        </p:nvSpPr>
        <p:spPr>
          <a:xfrm>
            <a:off x="673767" y="3675556"/>
            <a:ext cx="6096000" cy="523220"/>
          </a:xfrm>
          <a:prstGeom prst="rect">
            <a:avLst/>
          </a:prstGeom>
          <a:noFill/>
        </p:spPr>
        <p:txBody>
          <a:bodyPr wrap="square">
            <a:spAutoFit/>
          </a:bodyPr>
          <a:lstStyle/>
          <a:p>
            <a:r>
              <a:rPr lang="en-IN" sz="2800" b="1" dirty="0">
                <a:latin typeface="Times New Roman" panose="02020603050405020304" pitchFamily="18" charset="0"/>
                <a:cs typeface="Times New Roman" panose="02020603050405020304" pitchFamily="18" charset="0"/>
              </a:rPr>
              <a:t>Linear Congruential Generators </a:t>
            </a:r>
          </a:p>
        </p:txBody>
      </p:sp>
      <p:sp>
        <p:nvSpPr>
          <p:cNvPr id="11" name="TextBox 10">
            <a:extLst>
              <a:ext uri="{FF2B5EF4-FFF2-40B4-BE49-F238E27FC236}">
                <a16:creationId xmlns:a16="http://schemas.microsoft.com/office/drawing/2014/main" id="{77CA72F0-7BED-E2F1-FE37-D3194E4F0441}"/>
              </a:ext>
            </a:extLst>
          </p:cNvPr>
          <p:cNvSpPr txBox="1"/>
          <p:nvPr/>
        </p:nvSpPr>
        <p:spPr>
          <a:xfrm>
            <a:off x="673767" y="4445332"/>
            <a:ext cx="10732169" cy="873572"/>
          </a:xfrm>
          <a:prstGeom prst="rect">
            <a:avLst/>
          </a:prstGeom>
          <a:noFill/>
        </p:spPr>
        <p:txBody>
          <a:bodyPr wrap="square">
            <a:spAutoFit/>
          </a:bodyPr>
          <a:lstStyle/>
          <a:p>
            <a:pPr algn="just">
              <a:lnSpc>
                <a:spcPct val="150000"/>
              </a:lnSpc>
            </a:pPr>
            <a:r>
              <a:rPr lang="en-US" dirty="0">
                <a:latin typeface="Times New Roman" panose="02020603050405020304" pitchFamily="18" charset="0"/>
                <a:cs typeface="Times New Roman" panose="02020603050405020304" pitchFamily="18" charset="0"/>
              </a:rPr>
              <a:t>A widely used technique for pseudorandom number generation is an algorithm first proposed by Lehmer [LEHM51], which is known as the linear congruential method</a:t>
            </a:r>
            <a:endParaRPr lang="en-IN"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58439262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13B8120B-3B16-A0C6-ED47-EA2F86E112B1}"/>
              </a:ext>
            </a:extLst>
          </p:cNvPr>
          <p:cNvSpPr txBox="1"/>
          <p:nvPr/>
        </p:nvSpPr>
        <p:spPr>
          <a:xfrm>
            <a:off x="731520" y="1283460"/>
            <a:ext cx="10728960" cy="1289071"/>
          </a:xfrm>
          <a:prstGeom prst="rect">
            <a:avLst/>
          </a:prstGeom>
          <a:noFill/>
        </p:spPr>
        <p:txBody>
          <a:bodyPr wrap="square">
            <a:spAutoFit/>
          </a:bodyPr>
          <a:lstStyle/>
          <a:p>
            <a:pPr algn="just">
              <a:lnSpc>
                <a:spcPct val="150000"/>
              </a:lnSpc>
            </a:pPr>
            <a:r>
              <a:rPr lang="en-US" dirty="0">
                <a:latin typeface="Times New Roman" panose="02020603050405020304" pitchFamily="18" charset="0"/>
                <a:cs typeface="Times New Roman" panose="02020603050405020304" pitchFamily="18" charset="0"/>
              </a:rPr>
              <a:t> two related keys can be used for encryption, with the other being used for decryption. This enables a rather different cryptographic scheme to be implemented. 9.3 show the use of public-key encryption to provide authentication:</a:t>
            </a:r>
            <a:endParaRPr lang="en-IN" dirty="0">
              <a:latin typeface="Times New Roman" panose="02020603050405020304" pitchFamily="18" charset="0"/>
              <a:cs typeface="Times New Roman" panose="02020603050405020304" pitchFamily="18" charset="0"/>
            </a:endParaRPr>
          </a:p>
        </p:txBody>
      </p:sp>
      <p:sp>
        <p:nvSpPr>
          <p:cNvPr id="5" name="TextBox 4">
            <a:extLst>
              <a:ext uri="{FF2B5EF4-FFF2-40B4-BE49-F238E27FC236}">
                <a16:creationId xmlns:a16="http://schemas.microsoft.com/office/drawing/2014/main" id="{97EBE543-0B48-9A62-92D7-F4E99C99280E}"/>
              </a:ext>
            </a:extLst>
          </p:cNvPr>
          <p:cNvSpPr txBox="1"/>
          <p:nvPr/>
        </p:nvSpPr>
        <p:spPr>
          <a:xfrm>
            <a:off x="4576714" y="2555428"/>
            <a:ext cx="6096000" cy="873572"/>
          </a:xfrm>
          <a:prstGeom prst="rect">
            <a:avLst/>
          </a:prstGeom>
          <a:noFill/>
        </p:spPr>
        <p:txBody>
          <a:bodyPr wrap="square">
            <a:spAutoFit/>
          </a:bodyPr>
          <a:lstStyle/>
          <a:p>
            <a:pPr>
              <a:lnSpc>
                <a:spcPct val="150000"/>
              </a:lnSpc>
            </a:pPr>
            <a:r>
              <a:rPr lang="es-ES" dirty="0">
                <a:latin typeface="Times New Roman" panose="02020603050405020304" pitchFamily="18" charset="0"/>
                <a:cs typeface="Times New Roman" panose="02020603050405020304" pitchFamily="18" charset="0"/>
              </a:rPr>
              <a:t>Y = E(PRa,X) </a:t>
            </a:r>
          </a:p>
          <a:p>
            <a:pPr>
              <a:lnSpc>
                <a:spcPct val="150000"/>
              </a:lnSpc>
            </a:pPr>
            <a:r>
              <a:rPr lang="es-ES" dirty="0">
                <a:latin typeface="Times New Roman" panose="02020603050405020304" pitchFamily="18" charset="0"/>
                <a:cs typeface="Times New Roman" panose="02020603050405020304" pitchFamily="18" charset="0"/>
              </a:rPr>
              <a:t>X = D(PUa,Y)</a:t>
            </a:r>
            <a:endParaRPr lang="en-IN" dirty="0">
              <a:latin typeface="Times New Roman" panose="02020603050405020304" pitchFamily="18" charset="0"/>
              <a:cs typeface="Times New Roman" panose="02020603050405020304" pitchFamily="18" charset="0"/>
            </a:endParaRPr>
          </a:p>
        </p:txBody>
      </p:sp>
      <p:sp>
        <p:nvSpPr>
          <p:cNvPr id="7" name="TextBox 6">
            <a:extLst>
              <a:ext uri="{FF2B5EF4-FFF2-40B4-BE49-F238E27FC236}">
                <a16:creationId xmlns:a16="http://schemas.microsoft.com/office/drawing/2014/main" id="{85C03FA5-08EC-9B2B-031B-0F3CD882A73A}"/>
              </a:ext>
            </a:extLst>
          </p:cNvPr>
          <p:cNvSpPr txBox="1"/>
          <p:nvPr/>
        </p:nvSpPr>
        <p:spPr>
          <a:xfrm>
            <a:off x="838200" y="3429000"/>
            <a:ext cx="10622280" cy="1289071"/>
          </a:xfrm>
          <a:prstGeom prst="rect">
            <a:avLst/>
          </a:prstGeom>
          <a:noFill/>
        </p:spPr>
        <p:txBody>
          <a:bodyPr wrap="square">
            <a:spAutoFit/>
          </a:bodyPr>
          <a:lstStyle/>
          <a:p>
            <a:pPr algn="just">
              <a:lnSpc>
                <a:spcPct val="150000"/>
              </a:lnSpc>
            </a:pPr>
            <a:r>
              <a:rPr lang="en-US" dirty="0">
                <a:latin typeface="Times New Roman" panose="02020603050405020304" pitchFamily="18" charset="0"/>
                <a:cs typeface="Times New Roman" panose="02020603050405020304" pitchFamily="18" charset="0"/>
              </a:rPr>
              <a:t>In this case, A prepares a message to B and encrypts it using A’s private key before transmitting it. B can decrypt the message using A’s public key. Because the message was encrypted using A’s private key, only A could have prepared the message. </a:t>
            </a:r>
          </a:p>
        </p:txBody>
      </p:sp>
    </p:spTree>
    <p:extLst>
      <p:ext uri="{BB962C8B-B14F-4D97-AF65-F5344CB8AC3E}">
        <p14:creationId xmlns:p14="http://schemas.microsoft.com/office/powerpoint/2010/main" val="9242018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7460B268-2887-AB52-DB68-3B72083D1C7A}"/>
              </a:ext>
            </a:extLst>
          </p:cNvPr>
          <p:cNvPicPr>
            <a:picLocks noChangeAspect="1"/>
          </p:cNvPicPr>
          <p:nvPr/>
        </p:nvPicPr>
        <p:blipFill>
          <a:blip r:embed="rId2"/>
          <a:stretch>
            <a:fillRect/>
          </a:stretch>
        </p:blipFill>
        <p:spPr>
          <a:xfrm>
            <a:off x="1611905" y="1649465"/>
            <a:ext cx="8679180" cy="4319588"/>
          </a:xfrm>
          <a:prstGeom prst="rect">
            <a:avLst/>
          </a:prstGeom>
        </p:spPr>
      </p:pic>
    </p:spTree>
    <p:extLst>
      <p:ext uri="{BB962C8B-B14F-4D97-AF65-F5344CB8AC3E}">
        <p14:creationId xmlns:p14="http://schemas.microsoft.com/office/powerpoint/2010/main" val="144149384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6FC8CDFF-81C2-CB78-2929-7249738ECA70}"/>
              </a:ext>
            </a:extLst>
          </p:cNvPr>
          <p:cNvSpPr txBox="1"/>
          <p:nvPr/>
        </p:nvSpPr>
        <p:spPr>
          <a:xfrm>
            <a:off x="608971" y="1454372"/>
            <a:ext cx="10332720" cy="646331"/>
          </a:xfrm>
          <a:prstGeom prst="rect">
            <a:avLst/>
          </a:prstGeom>
          <a:noFill/>
        </p:spPr>
        <p:txBody>
          <a:bodyPr wrap="square">
            <a:spAutoFit/>
          </a:bodyPr>
          <a:lstStyle/>
          <a:p>
            <a:r>
              <a:rPr lang="en-US" dirty="0"/>
              <a:t>possible to provide both the authentication function and confidentiality by a double use of the public-key scheme </a:t>
            </a:r>
            <a:endParaRPr lang="en-IN" dirty="0"/>
          </a:p>
        </p:txBody>
      </p:sp>
      <p:sp>
        <p:nvSpPr>
          <p:cNvPr id="5" name="TextBox 4">
            <a:extLst>
              <a:ext uri="{FF2B5EF4-FFF2-40B4-BE49-F238E27FC236}">
                <a16:creationId xmlns:a16="http://schemas.microsoft.com/office/drawing/2014/main" id="{898CD923-1975-845C-8EA5-B62CC80DE3E7}"/>
              </a:ext>
            </a:extLst>
          </p:cNvPr>
          <p:cNvSpPr txBox="1"/>
          <p:nvPr/>
        </p:nvSpPr>
        <p:spPr>
          <a:xfrm>
            <a:off x="3660900" y="2397825"/>
            <a:ext cx="6096000" cy="873572"/>
          </a:xfrm>
          <a:prstGeom prst="rect">
            <a:avLst/>
          </a:prstGeom>
          <a:noFill/>
        </p:spPr>
        <p:txBody>
          <a:bodyPr wrap="square">
            <a:spAutoFit/>
          </a:bodyPr>
          <a:lstStyle/>
          <a:p>
            <a:pPr>
              <a:lnSpc>
                <a:spcPct val="150000"/>
              </a:lnSpc>
            </a:pPr>
            <a:r>
              <a:rPr lang="en-IN" dirty="0">
                <a:latin typeface="Times New Roman" panose="02020603050405020304" pitchFamily="18" charset="0"/>
                <a:cs typeface="Times New Roman" panose="02020603050405020304" pitchFamily="18" charset="0"/>
              </a:rPr>
              <a:t>Z = E(PUb, E(PRa,X)) </a:t>
            </a:r>
          </a:p>
          <a:p>
            <a:pPr>
              <a:lnSpc>
                <a:spcPct val="150000"/>
              </a:lnSpc>
            </a:pPr>
            <a:r>
              <a:rPr lang="en-IN" dirty="0">
                <a:latin typeface="Times New Roman" panose="02020603050405020304" pitchFamily="18" charset="0"/>
                <a:cs typeface="Times New Roman" panose="02020603050405020304" pitchFamily="18" charset="0"/>
              </a:rPr>
              <a:t>X = D(PUa, D(PRb,Z))</a:t>
            </a:r>
          </a:p>
        </p:txBody>
      </p:sp>
      <p:sp>
        <p:nvSpPr>
          <p:cNvPr id="7" name="TextBox 6">
            <a:extLst>
              <a:ext uri="{FF2B5EF4-FFF2-40B4-BE49-F238E27FC236}">
                <a16:creationId xmlns:a16="http://schemas.microsoft.com/office/drawing/2014/main" id="{02E84650-E728-9ABF-069F-D6085C696A65}"/>
              </a:ext>
            </a:extLst>
          </p:cNvPr>
          <p:cNvSpPr txBox="1"/>
          <p:nvPr/>
        </p:nvSpPr>
        <p:spPr>
          <a:xfrm>
            <a:off x="731520" y="3568519"/>
            <a:ext cx="10591800" cy="2120068"/>
          </a:xfrm>
          <a:prstGeom prst="rect">
            <a:avLst/>
          </a:prstGeom>
          <a:noFill/>
        </p:spPr>
        <p:txBody>
          <a:bodyPr wrap="square">
            <a:spAutoFit/>
          </a:bodyPr>
          <a:lstStyle/>
          <a:p>
            <a:pPr algn="just">
              <a:lnSpc>
                <a:spcPct val="150000"/>
              </a:lnSpc>
            </a:pPr>
            <a:r>
              <a:rPr lang="en-US" dirty="0">
                <a:latin typeface="Times New Roman" panose="02020603050405020304" pitchFamily="18" charset="0"/>
                <a:cs typeface="Times New Roman" panose="02020603050405020304" pitchFamily="18" charset="0"/>
              </a:rPr>
              <a:t>In this case, we begin as before by encrypting a message, using the sender’s private key. This provides the digital signature. Next, we encrypt again, using the receiver’s public key. The final ciphertext can be decrypted only by the intended receiver, who alone has the matching private key. Thus, confidentiality is provided. The disadvantage of this approach is that the public-key algorithm, which is complex, must be exercised four times rather than two in each communication</a:t>
            </a:r>
            <a:endParaRPr lang="en-IN"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16218641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8C250FBC-4F0C-2001-6D68-751D4133F411}"/>
              </a:ext>
            </a:extLst>
          </p:cNvPr>
          <p:cNvSpPr txBox="1"/>
          <p:nvPr/>
        </p:nvSpPr>
        <p:spPr>
          <a:xfrm>
            <a:off x="763361" y="1219591"/>
            <a:ext cx="7727496" cy="523220"/>
          </a:xfrm>
          <a:prstGeom prst="rect">
            <a:avLst/>
          </a:prstGeom>
          <a:noFill/>
        </p:spPr>
        <p:txBody>
          <a:bodyPr wrap="square">
            <a:spAutoFit/>
          </a:bodyPr>
          <a:lstStyle/>
          <a:p>
            <a:r>
              <a:rPr lang="en-IN" sz="2800" b="1" dirty="0">
                <a:latin typeface="Times New Roman" panose="02020603050405020304" pitchFamily="18" charset="0"/>
                <a:cs typeface="Times New Roman" panose="02020603050405020304" pitchFamily="18" charset="0"/>
              </a:rPr>
              <a:t>Applications for Public-Key Cryptosystems </a:t>
            </a:r>
          </a:p>
        </p:txBody>
      </p:sp>
      <p:sp>
        <p:nvSpPr>
          <p:cNvPr id="5" name="TextBox 4">
            <a:extLst>
              <a:ext uri="{FF2B5EF4-FFF2-40B4-BE49-F238E27FC236}">
                <a16:creationId xmlns:a16="http://schemas.microsoft.com/office/drawing/2014/main" id="{C4A658C7-D379-56A8-7BAE-CED55DC0F310}"/>
              </a:ext>
            </a:extLst>
          </p:cNvPr>
          <p:cNvSpPr txBox="1"/>
          <p:nvPr/>
        </p:nvSpPr>
        <p:spPr>
          <a:xfrm>
            <a:off x="763361" y="2387377"/>
            <a:ext cx="10927896" cy="2535566"/>
          </a:xfrm>
          <a:prstGeom prst="rect">
            <a:avLst/>
          </a:prstGeom>
          <a:noFill/>
        </p:spPr>
        <p:txBody>
          <a:bodyPr wrap="square">
            <a:spAutoFit/>
          </a:bodyPr>
          <a:lstStyle/>
          <a:p>
            <a:pPr marL="285750" indent="-285750" algn="just">
              <a:lnSpc>
                <a:spcPct val="150000"/>
              </a:lnSpc>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Before proceeding, we need to clarify one aspect of public-key cryptosystems that is otherwise likely to lead to confusion. </a:t>
            </a:r>
          </a:p>
          <a:p>
            <a:pPr marL="285750" indent="-285750" algn="just">
              <a:lnSpc>
                <a:spcPct val="150000"/>
              </a:lnSpc>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Public-key systems are characterized by the use of a cryptographic algorithm with two keys, one held private and one available publicly.</a:t>
            </a:r>
          </a:p>
          <a:p>
            <a:pPr marL="285750" indent="-285750" algn="just">
              <a:lnSpc>
                <a:spcPct val="150000"/>
              </a:lnSpc>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Depending on the application, the sender uses either the sender’s private key or the receiver’s public key, or both, to perform some type of cryptographic </a:t>
            </a:r>
            <a:r>
              <a:rPr lang="en-IN" dirty="0">
                <a:latin typeface="Times New Roman" panose="02020603050405020304" pitchFamily="18" charset="0"/>
                <a:cs typeface="Times New Roman" panose="02020603050405020304" pitchFamily="18" charset="0"/>
              </a:rPr>
              <a:t>function. </a:t>
            </a:r>
          </a:p>
        </p:txBody>
      </p:sp>
    </p:spTree>
    <p:extLst>
      <p:ext uri="{BB962C8B-B14F-4D97-AF65-F5344CB8AC3E}">
        <p14:creationId xmlns:p14="http://schemas.microsoft.com/office/powerpoint/2010/main" val="275535931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2AE20EE4-FF4F-4219-D1DF-28BC30140DE6}"/>
              </a:ext>
            </a:extLst>
          </p:cNvPr>
          <p:cNvPicPr>
            <a:picLocks noChangeAspect="1"/>
          </p:cNvPicPr>
          <p:nvPr/>
        </p:nvPicPr>
        <p:blipFill>
          <a:blip r:embed="rId2"/>
          <a:stretch>
            <a:fillRect/>
          </a:stretch>
        </p:blipFill>
        <p:spPr>
          <a:xfrm>
            <a:off x="2066925" y="1019175"/>
            <a:ext cx="8058150" cy="4819650"/>
          </a:xfrm>
          <a:prstGeom prst="rect">
            <a:avLst/>
          </a:prstGeom>
        </p:spPr>
      </p:pic>
    </p:spTree>
    <p:extLst>
      <p:ext uri="{BB962C8B-B14F-4D97-AF65-F5344CB8AC3E}">
        <p14:creationId xmlns:p14="http://schemas.microsoft.com/office/powerpoint/2010/main" val="330608534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535C59F7-9512-F664-B93A-3C5DAEB41CC1}"/>
              </a:ext>
            </a:extLst>
          </p:cNvPr>
          <p:cNvSpPr txBox="1"/>
          <p:nvPr/>
        </p:nvSpPr>
        <p:spPr>
          <a:xfrm>
            <a:off x="728852" y="1331015"/>
            <a:ext cx="10976882" cy="2951064"/>
          </a:xfrm>
          <a:prstGeom prst="rect">
            <a:avLst/>
          </a:prstGeom>
          <a:noFill/>
        </p:spPr>
        <p:txBody>
          <a:bodyPr wrap="square">
            <a:spAutoFit/>
          </a:bodyPr>
          <a:lstStyle/>
          <a:p>
            <a:pPr algn="just">
              <a:lnSpc>
                <a:spcPct val="150000"/>
              </a:lnSpc>
            </a:pPr>
            <a:r>
              <a:rPr lang="en-US" dirty="0">
                <a:latin typeface="Times New Roman" panose="02020603050405020304" pitchFamily="18" charset="0"/>
                <a:cs typeface="Times New Roman" panose="02020603050405020304" pitchFamily="18" charset="0"/>
              </a:rPr>
              <a:t>In broad terms, we can classify the use of public-key cryptosystems into three categories </a:t>
            </a:r>
          </a:p>
          <a:p>
            <a:pPr marL="342900" indent="-342900" algn="just">
              <a:lnSpc>
                <a:spcPct val="150000"/>
              </a:lnSpc>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 </a:t>
            </a:r>
            <a:r>
              <a:rPr lang="en-US" b="1" dirty="0">
                <a:latin typeface="Times New Roman" panose="02020603050405020304" pitchFamily="18" charset="0"/>
                <a:cs typeface="Times New Roman" panose="02020603050405020304" pitchFamily="18" charset="0"/>
              </a:rPr>
              <a:t>Encryption/decryption: </a:t>
            </a:r>
            <a:r>
              <a:rPr lang="en-US" dirty="0">
                <a:latin typeface="Times New Roman" panose="02020603050405020304" pitchFamily="18" charset="0"/>
                <a:cs typeface="Times New Roman" panose="02020603050405020304" pitchFamily="18" charset="0"/>
              </a:rPr>
              <a:t>The sender encrypts a message with the recipient’s public key, and the recipient decrypts the message with the recipient’s private key. </a:t>
            </a:r>
          </a:p>
          <a:p>
            <a:pPr marL="342900" indent="-342900" algn="just">
              <a:lnSpc>
                <a:spcPct val="150000"/>
              </a:lnSpc>
              <a:buFont typeface="Wingdings" panose="05000000000000000000" pitchFamily="2" charset="2"/>
              <a:buChar char="Ø"/>
            </a:pPr>
            <a:r>
              <a:rPr lang="en-US" b="1" dirty="0">
                <a:latin typeface="Times New Roman" panose="02020603050405020304" pitchFamily="18" charset="0"/>
                <a:cs typeface="Times New Roman" panose="02020603050405020304" pitchFamily="18" charset="0"/>
              </a:rPr>
              <a:t>Digital signature: </a:t>
            </a:r>
            <a:r>
              <a:rPr lang="en-US" dirty="0">
                <a:latin typeface="Times New Roman" panose="02020603050405020304" pitchFamily="18" charset="0"/>
                <a:cs typeface="Times New Roman" panose="02020603050405020304" pitchFamily="18" charset="0"/>
              </a:rPr>
              <a:t>The sender “signs” a message with its private key. Signing is achieved by a cryptographic algorithm applied to the message or to a small block of data that is a function of the message.</a:t>
            </a:r>
          </a:p>
          <a:p>
            <a:pPr marL="342900" indent="-342900" algn="just">
              <a:lnSpc>
                <a:spcPct val="150000"/>
              </a:lnSpc>
              <a:buFont typeface="Wingdings" panose="05000000000000000000" pitchFamily="2" charset="2"/>
              <a:buChar char="Ø"/>
            </a:pPr>
            <a:r>
              <a:rPr lang="en-US" b="1" dirty="0">
                <a:latin typeface="Times New Roman" panose="02020603050405020304" pitchFamily="18" charset="0"/>
                <a:cs typeface="Times New Roman" panose="02020603050405020304" pitchFamily="18" charset="0"/>
              </a:rPr>
              <a:t>Key exchange: </a:t>
            </a:r>
            <a:r>
              <a:rPr lang="en-US" dirty="0">
                <a:latin typeface="Times New Roman" panose="02020603050405020304" pitchFamily="18" charset="0"/>
                <a:cs typeface="Times New Roman" panose="02020603050405020304" pitchFamily="18" charset="0"/>
              </a:rPr>
              <a:t>Two sides cooperate to exchange a session key, which is a secret key for symmetric encryption generated for use for a particular transaction (or session) and valid for a short period of time.</a:t>
            </a:r>
            <a:endParaRPr lang="en-IN" dirty="0">
              <a:latin typeface="Times New Roman" panose="02020603050405020304" pitchFamily="18" charset="0"/>
              <a:cs typeface="Times New Roman" panose="02020603050405020304" pitchFamily="18" charset="0"/>
            </a:endParaRPr>
          </a:p>
        </p:txBody>
      </p:sp>
      <p:sp>
        <p:nvSpPr>
          <p:cNvPr id="5" name="TextBox 4">
            <a:extLst>
              <a:ext uri="{FF2B5EF4-FFF2-40B4-BE49-F238E27FC236}">
                <a16:creationId xmlns:a16="http://schemas.microsoft.com/office/drawing/2014/main" id="{F65847F5-997F-7068-4E34-9C22CBE0BA25}"/>
              </a:ext>
            </a:extLst>
          </p:cNvPr>
          <p:cNvSpPr txBox="1"/>
          <p:nvPr/>
        </p:nvSpPr>
        <p:spPr>
          <a:xfrm>
            <a:off x="1089933" y="4282079"/>
            <a:ext cx="10813596" cy="873572"/>
          </a:xfrm>
          <a:prstGeom prst="rect">
            <a:avLst/>
          </a:prstGeom>
          <a:noFill/>
        </p:spPr>
        <p:txBody>
          <a:bodyPr wrap="square">
            <a:spAutoFit/>
          </a:bodyPr>
          <a:lstStyle/>
          <a:p>
            <a:pPr>
              <a:lnSpc>
                <a:spcPct val="150000"/>
              </a:lnSpc>
            </a:pPr>
            <a:r>
              <a:rPr lang="en-US" dirty="0">
                <a:latin typeface="Times New Roman" panose="02020603050405020304" pitchFamily="18" charset="0"/>
                <a:cs typeface="Times New Roman" panose="02020603050405020304" pitchFamily="18" charset="0"/>
              </a:rPr>
              <a:t>Some algorithms are suitable for all three applications, whereas others can be used only for one or two of these applications. Table 9.3 indicates the applications supported by the algorithms discussed in this book.</a:t>
            </a:r>
            <a:endParaRPr lang="en-IN"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10333051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8CD9504C-41B0-6104-6A85-210792959263}"/>
              </a:ext>
            </a:extLst>
          </p:cNvPr>
          <p:cNvSpPr txBox="1"/>
          <p:nvPr/>
        </p:nvSpPr>
        <p:spPr>
          <a:xfrm>
            <a:off x="484414" y="1310493"/>
            <a:ext cx="7319282" cy="523220"/>
          </a:xfrm>
          <a:prstGeom prst="rect">
            <a:avLst/>
          </a:prstGeom>
          <a:noFill/>
        </p:spPr>
        <p:txBody>
          <a:bodyPr wrap="square">
            <a:spAutoFit/>
          </a:bodyPr>
          <a:lstStyle/>
          <a:p>
            <a:r>
              <a:rPr lang="en-IN" sz="2800" b="1" dirty="0">
                <a:latin typeface="Times New Roman" panose="02020603050405020304" pitchFamily="18" charset="0"/>
                <a:cs typeface="Times New Roman" panose="02020603050405020304" pitchFamily="18" charset="0"/>
              </a:rPr>
              <a:t>Requirements for Public-Key Cryptography </a:t>
            </a:r>
          </a:p>
        </p:txBody>
      </p:sp>
      <p:sp>
        <p:nvSpPr>
          <p:cNvPr id="7" name="TextBox 6">
            <a:extLst>
              <a:ext uri="{FF2B5EF4-FFF2-40B4-BE49-F238E27FC236}">
                <a16:creationId xmlns:a16="http://schemas.microsoft.com/office/drawing/2014/main" id="{63B7ED9F-EDEB-CC8A-B351-80C26977B079}"/>
              </a:ext>
            </a:extLst>
          </p:cNvPr>
          <p:cNvSpPr txBox="1"/>
          <p:nvPr/>
        </p:nvSpPr>
        <p:spPr>
          <a:xfrm>
            <a:off x="484414" y="1914788"/>
            <a:ext cx="11254468" cy="873572"/>
          </a:xfrm>
          <a:prstGeom prst="rect">
            <a:avLst/>
          </a:prstGeom>
          <a:noFill/>
        </p:spPr>
        <p:txBody>
          <a:bodyPr wrap="square">
            <a:spAutoFit/>
          </a:bodyPr>
          <a:lstStyle/>
          <a:p>
            <a:pPr algn="just">
              <a:lnSpc>
                <a:spcPct val="150000"/>
              </a:lnSpc>
            </a:pPr>
            <a:r>
              <a:rPr lang="en-US" dirty="0">
                <a:latin typeface="Times New Roman" panose="02020603050405020304" pitchFamily="18" charset="0"/>
                <a:cs typeface="Times New Roman" panose="02020603050405020304" pitchFamily="18" charset="0"/>
              </a:rPr>
              <a:t>cryptographic algorithm based on two related keys. Diffie and Hellman postulated this system without demonstrating that such algorithms exist. However, they did lay out the conditions that such algorithms must fulfill </a:t>
            </a:r>
            <a:endParaRPr lang="en-IN" dirty="0">
              <a:latin typeface="Times New Roman" panose="02020603050405020304" pitchFamily="18" charset="0"/>
              <a:cs typeface="Times New Roman" panose="02020603050405020304" pitchFamily="18" charset="0"/>
            </a:endParaRPr>
          </a:p>
        </p:txBody>
      </p:sp>
      <p:sp>
        <p:nvSpPr>
          <p:cNvPr id="9" name="TextBox 8">
            <a:extLst>
              <a:ext uri="{FF2B5EF4-FFF2-40B4-BE49-F238E27FC236}">
                <a16:creationId xmlns:a16="http://schemas.microsoft.com/office/drawing/2014/main" id="{84E66CB4-2241-F6C7-DF03-C49E7A31C7E1}"/>
              </a:ext>
            </a:extLst>
          </p:cNvPr>
          <p:cNvSpPr txBox="1"/>
          <p:nvPr/>
        </p:nvSpPr>
        <p:spPr>
          <a:xfrm>
            <a:off x="453118" y="2788360"/>
            <a:ext cx="11401425" cy="3371885"/>
          </a:xfrm>
          <a:prstGeom prst="rect">
            <a:avLst/>
          </a:prstGeom>
          <a:noFill/>
        </p:spPr>
        <p:txBody>
          <a:bodyPr wrap="square">
            <a:spAutoFit/>
          </a:bodyPr>
          <a:lstStyle/>
          <a:p>
            <a:pPr marL="342900" indent="-342900" algn="just">
              <a:lnSpc>
                <a:spcPct val="150000"/>
              </a:lnSpc>
              <a:buAutoNum type="arabicPeriod"/>
            </a:pPr>
            <a:r>
              <a:rPr lang="en-US" dirty="0">
                <a:latin typeface="Times New Roman" panose="02020603050405020304" pitchFamily="18" charset="0"/>
                <a:cs typeface="Times New Roman" panose="02020603050405020304" pitchFamily="18" charset="0"/>
              </a:rPr>
              <a:t>It is computationally easy for a party B to generate a key pair (public key PUb, private key PRb). </a:t>
            </a:r>
          </a:p>
          <a:p>
            <a:pPr algn="just">
              <a:lnSpc>
                <a:spcPct val="150000"/>
              </a:lnSpc>
            </a:pPr>
            <a:r>
              <a:rPr lang="en-US" dirty="0">
                <a:latin typeface="Times New Roman" panose="02020603050405020304" pitchFamily="18" charset="0"/>
                <a:cs typeface="Times New Roman" panose="02020603050405020304" pitchFamily="18" charset="0"/>
              </a:rPr>
              <a:t>2. It is computationally easy for a sender A, knowing the public key and the message to be encrypted, M, to generate the corresponding ciphertext: C = E(PUb, M) </a:t>
            </a:r>
          </a:p>
          <a:p>
            <a:pPr algn="just">
              <a:lnSpc>
                <a:spcPct val="150000"/>
              </a:lnSpc>
            </a:pPr>
            <a:r>
              <a:rPr lang="en-US" dirty="0">
                <a:latin typeface="Times New Roman" panose="02020603050405020304" pitchFamily="18" charset="0"/>
                <a:cs typeface="Times New Roman" panose="02020603050405020304" pitchFamily="18" charset="0"/>
              </a:rPr>
              <a:t>3. It is computationally easy for the receiver B to decrypt the resulting ciphertext using the private key to recover the original message: M = D(PRb, C) = D[PRb, E(PUb, M)] </a:t>
            </a:r>
          </a:p>
          <a:p>
            <a:pPr algn="just">
              <a:lnSpc>
                <a:spcPct val="150000"/>
              </a:lnSpc>
            </a:pPr>
            <a:r>
              <a:rPr lang="en-US" dirty="0">
                <a:latin typeface="Times New Roman" panose="02020603050405020304" pitchFamily="18" charset="0"/>
                <a:cs typeface="Times New Roman" panose="02020603050405020304" pitchFamily="18" charset="0"/>
              </a:rPr>
              <a:t>4. It is computationally infeasible for an adversary, knowing the public key, PUb, to determine the private key, PRb</a:t>
            </a:r>
          </a:p>
          <a:p>
            <a:pPr algn="just">
              <a:lnSpc>
                <a:spcPct val="150000"/>
              </a:lnSpc>
            </a:pPr>
            <a:r>
              <a:rPr lang="en-US" dirty="0">
                <a:latin typeface="Times New Roman" panose="02020603050405020304" pitchFamily="18" charset="0"/>
                <a:cs typeface="Times New Roman" panose="02020603050405020304" pitchFamily="18" charset="0"/>
              </a:rPr>
              <a:t>5. It is computationally infeasible for an adversary, knowing the public key, PUb, and a ciphertext, C, to recover the original message, M.</a:t>
            </a:r>
            <a:endParaRPr lang="en-IN"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20120472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141F9DB0-8409-AD67-9CFD-1852D81E1AA8}"/>
              </a:ext>
            </a:extLst>
          </p:cNvPr>
          <p:cNvPicPr>
            <a:picLocks noChangeAspect="1"/>
          </p:cNvPicPr>
          <p:nvPr/>
        </p:nvPicPr>
        <p:blipFill>
          <a:blip r:embed="rId2"/>
          <a:stretch>
            <a:fillRect/>
          </a:stretch>
        </p:blipFill>
        <p:spPr>
          <a:xfrm>
            <a:off x="996041" y="1070883"/>
            <a:ext cx="9797145" cy="2603046"/>
          </a:xfrm>
          <a:prstGeom prst="rect">
            <a:avLst/>
          </a:prstGeom>
        </p:spPr>
      </p:pic>
      <p:sp>
        <p:nvSpPr>
          <p:cNvPr id="5" name="TextBox 4">
            <a:extLst>
              <a:ext uri="{FF2B5EF4-FFF2-40B4-BE49-F238E27FC236}">
                <a16:creationId xmlns:a16="http://schemas.microsoft.com/office/drawing/2014/main" id="{4701E9F3-CD27-CAC3-D5B7-906DC8C1581A}"/>
              </a:ext>
            </a:extLst>
          </p:cNvPr>
          <p:cNvSpPr txBox="1"/>
          <p:nvPr/>
        </p:nvSpPr>
        <p:spPr>
          <a:xfrm>
            <a:off x="996041" y="4151450"/>
            <a:ext cx="10858502" cy="1289071"/>
          </a:xfrm>
          <a:prstGeom prst="rect">
            <a:avLst/>
          </a:prstGeom>
          <a:noFill/>
        </p:spPr>
        <p:txBody>
          <a:bodyPr wrap="square">
            <a:spAutoFit/>
          </a:bodyPr>
          <a:lstStyle/>
          <a:p>
            <a:pPr algn="just">
              <a:lnSpc>
                <a:spcPct val="150000"/>
              </a:lnSpc>
            </a:pPr>
            <a:r>
              <a:rPr lang="en-US" dirty="0">
                <a:latin typeface="Times New Roman" panose="02020603050405020304" pitchFamily="18" charset="0"/>
                <a:cs typeface="Times New Roman" panose="02020603050405020304" pitchFamily="18" charset="0"/>
              </a:rPr>
              <a:t>We can add a sixth requirement that, although useful, is not necessary for all public-key applications: </a:t>
            </a:r>
          </a:p>
          <a:p>
            <a:pPr algn="just">
              <a:lnSpc>
                <a:spcPct val="150000"/>
              </a:lnSpc>
            </a:pPr>
            <a:r>
              <a:rPr lang="en-US" dirty="0">
                <a:latin typeface="Times New Roman" panose="02020603050405020304" pitchFamily="18" charset="0"/>
                <a:cs typeface="Times New Roman" panose="02020603050405020304" pitchFamily="18" charset="0"/>
              </a:rPr>
              <a:t>6. The two keys can be applied in either order: </a:t>
            </a:r>
          </a:p>
          <a:p>
            <a:pPr algn="just">
              <a:lnSpc>
                <a:spcPct val="150000"/>
              </a:lnSpc>
            </a:pPr>
            <a:r>
              <a:rPr lang="en-US" dirty="0">
                <a:latin typeface="Times New Roman" panose="02020603050405020304" pitchFamily="18" charset="0"/>
                <a:cs typeface="Times New Roman" panose="02020603050405020304" pitchFamily="18" charset="0"/>
              </a:rPr>
              <a:t>                                                M = D[PUb, E(PRb, M)] = D[PRb, E(PUb, M)]</a:t>
            </a:r>
            <a:endParaRPr lang="en-IN"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0326712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A61F16DF-B7C6-05F3-EEB3-C0C579A2565D}"/>
              </a:ext>
            </a:extLst>
          </p:cNvPr>
          <p:cNvSpPr txBox="1"/>
          <p:nvPr/>
        </p:nvSpPr>
        <p:spPr>
          <a:xfrm>
            <a:off x="534760" y="1431964"/>
            <a:ext cx="11287125" cy="873572"/>
          </a:xfrm>
          <a:prstGeom prst="rect">
            <a:avLst/>
          </a:prstGeom>
          <a:noFill/>
        </p:spPr>
        <p:txBody>
          <a:bodyPr wrap="square">
            <a:spAutoFit/>
          </a:bodyPr>
          <a:lstStyle/>
          <a:p>
            <a:pPr algn="just">
              <a:lnSpc>
                <a:spcPct val="150000"/>
              </a:lnSpc>
            </a:pPr>
            <a:r>
              <a:rPr lang="en-US" dirty="0">
                <a:latin typeface="Times New Roman" panose="02020603050405020304" pitchFamily="18" charset="0"/>
                <a:cs typeface="Times New Roman" panose="02020603050405020304" pitchFamily="18" charset="0"/>
              </a:rPr>
              <a:t>Before elaborating on why the requirements are so formidable, let us first re cast them. The requirements boil down to the need for a trap-door one-way function. </a:t>
            </a:r>
          </a:p>
        </p:txBody>
      </p:sp>
      <p:sp>
        <p:nvSpPr>
          <p:cNvPr id="5" name="TextBox 4">
            <a:extLst>
              <a:ext uri="{FF2B5EF4-FFF2-40B4-BE49-F238E27FC236}">
                <a16:creationId xmlns:a16="http://schemas.microsoft.com/office/drawing/2014/main" id="{9069ACC1-6534-CDC8-FD1C-9AA932DBF7F9}"/>
              </a:ext>
            </a:extLst>
          </p:cNvPr>
          <p:cNvSpPr txBox="1"/>
          <p:nvPr/>
        </p:nvSpPr>
        <p:spPr>
          <a:xfrm>
            <a:off x="3597631" y="2395090"/>
            <a:ext cx="6098720" cy="646331"/>
          </a:xfrm>
          <a:prstGeom prst="rect">
            <a:avLst/>
          </a:prstGeom>
          <a:noFill/>
        </p:spPr>
        <p:txBody>
          <a:bodyPr wrap="square">
            <a:spAutoFit/>
          </a:bodyPr>
          <a:lstStyle/>
          <a:p>
            <a:r>
              <a:rPr lang="es-ES" dirty="0"/>
              <a:t>Y = f(X) n         easy</a:t>
            </a:r>
          </a:p>
          <a:p>
            <a:r>
              <a:rPr lang="es-ES" dirty="0"/>
              <a:t> X = f-1(Y)       infeasible</a:t>
            </a:r>
            <a:endParaRPr lang="en-IN" dirty="0"/>
          </a:p>
        </p:txBody>
      </p:sp>
      <p:sp>
        <p:nvSpPr>
          <p:cNvPr id="7" name="TextBox 6">
            <a:extLst>
              <a:ext uri="{FF2B5EF4-FFF2-40B4-BE49-F238E27FC236}">
                <a16:creationId xmlns:a16="http://schemas.microsoft.com/office/drawing/2014/main" id="{8E2EBF4C-B39B-3E95-2F8A-EFA5B06AFDA0}"/>
              </a:ext>
            </a:extLst>
          </p:cNvPr>
          <p:cNvSpPr txBox="1"/>
          <p:nvPr/>
        </p:nvSpPr>
        <p:spPr>
          <a:xfrm>
            <a:off x="534760" y="3220530"/>
            <a:ext cx="10438040" cy="2120068"/>
          </a:xfrm>
          <a:prstGeom prst="rect">
            <a:avLst/>
          </a:prstGeom>
          <a:noFill/>
        </p:spPr>
        <p:txBody>
          <a:bodyPr wrap="square">
            <a:spAutoFit/>
          </a:bodyPr>
          <a:lstStyle/>
          <a:p>
            <a:pPr algn="just">
              <a:lnSpc>
                <a:spcPct val="150000"/>
              </a:lnSpc>
              <a:buNone/>
            </a:pPr>
            <a:r>
              <a:rPr lang="en-US" b="1" dirty="0">
                <a:latin typeface="Times New Roman" panose="02020603050405020304" pitchFamily="18" charset="0"/>
                <a:cs typeface="Times New Roman" panose="02020603050405020304" pitchFamily="18" charset="0"/>
              </a:rPr>
              <a:t>What’s Considered Easy in Computing?</a:t>
            </a:r>
            <a:endParaRPr lang="en-US" dirty="0">
              <a:latin typeface="Times New Roman" panose="02020603050405020304" pitchFamily="18" charset="0"/>
              <a:cs typeface="Times New Roman" panose="02020603050405020304" pitchFamily="18" charset="0"/>
            </a:endParaRPr>
          </a:p>
          <a:p>
            <a:pPr algn="just">
              <a:lnSpc>
                <a:spcPct val="150000"/>
              </a:lnSpc>
              <a:buFont typeface="Arial" panose="020B0604020202020204" pitchFamily="34" charset="0"/>
              <a:buChar char="•"/>
            </a:pPr>
            <a:r>
              <a:rPr lang="en-US" dirty="0">
                <a:latin typeface="Times New Roman" panose="02020603050405020304" pitchFamily="18" charset="0"/>
                <a:cs typeface="Times New Roman" panose="02020603050405020304" pitchFamily="18" charset="0"/>
              </a:rPr>
              <a:t>A problem is called </a:t>
            </a:r>
            <a:r>
              <a:rPr lang="en-US" b="1" dirty="0">
                <a:latin typeface="Times New Roman" panose="02020603050405020304" pitchFamily="18" charset="0"/>
                <a:cs typeface="Times New Roman" panose="02020603050405020304" pitchFamily="18" charset="0"/>
              </a:rPr>
              <a:t>easy</a:t>
            </a:r>
            <a:r>
              <a:rPr lang="en-US" dirty="0">
                <a:latin typeface="Times New Roman" panose="02020603050405020304" pitchFamily="18" charset="0"/>
                <a:cs typeface="Times New Roman" panose="02020603050405020304" pitchFamily="18" charset="0"/>
              </a:rPr>
              <a:t> if it can be solved in </a:t>
            </a:r>
            <a:r>
              <a:rPr lang="en-US" b="1" dirty="0">
                <a:latin typeface="Times New Roman" panose="02020603050405020304" pitchFamily="18" charset="0"/>
                <a:cs typeface="Times New Roman" panose="02020603050405020304" pitchFamily="18" charset="0"/>
              </a:rPr>
              <a:t>polynomial time</a:t>
            </a:r>
            <a:r>
              <a:rPr lang="en-US" dirty="0">
                <a:latin typeface="Times New Roman" panose="02020603050405020304" pitchFamily="18" charset="0"/>
                <a:cs typeface="Times New Roman" panose="02020603050405020304" pitchFamily="18" charset="0"/>
              </a:rPr>
              <a:t>, meaning:</a:t>
            </a:r>
          </a:p>
          <a:p>
            <a:pPr algn="just">
              <a:lnSpc>
                <a:spcPct val="150000"/>
              </a:lnSpc>
              <a:buFont typeface="Arial" panose="020B0604020202020204" pitchFamily="34" charset="0"/>
              <a:buChar char="•"/>
            </a:pPr>
            <a:r>
              <a:rPr lang="en-US" dirty="0">
                <a:latin typeface="Times New Roman" panose="02020603050405020304" pitchFamily="18" charset="0"/>
                <a:cs typeface="Times New Roman" panose="02020603050405020304" pitchFamily="18" charset="0"/>
              </a:rPr>
              <a:t>If the input size is </a:t>
            </a:r>
            <a:r>
              <a:rPr lang="en-US" i="1" dirty="0">
                <a:latin typeface="Times New Roman" panose="02020603050405020304" pitchFamily="18" charset="0"/>
                <a:cs typeface="Times New Roman" panose="02020603050405020304" pitchFamily="18" charset="0"/>
              </a:rPr>
              <a:t>n</a:t>
            </a:r>
            <a:r>
              <a:rPr lang="en-US" dirty="0">
                <a:latin typeface="Times New Roman" panose="02020603050405020304" pitchFamily="18" charset="0"/>
                <a:cs typeface="Times New Roman" panose="02020603050405020304" pitchFamily="18" charset="0"/>
              </a:rPr>
              <a:t> bits, the time to solve the problem grows like </a:t>
            </a:r>
            <a:r>
              <a:rPr lang="en-US" i="1" dirty="0">
                <a:latin typeface="Times New Roman" panose="02020603050405020304" pitchFamily="18" charset="0"/>
                <a:cs typeface="Times New Roman" panose="02020603050405020304" pitchFamily="18" charset="0"/>
              </a:rPr>
              <a:t>nᵃ</a:t>
            </a:r>
            <a:r>
              <a:rPr lang="en-US" dirty="0">
                <a:latin typeface="Times New Roman" panose="02020603050405020304" pitchFamily="18" charset="0"/>
                <a:cs typeface="Times New Roman" panose="02020603050405020304" pitchFamily="18" charset="0"/>
              </a:rPr>
              <a:t>, where </a:t>
            </a:r>
            <a:r>
              <a:rPr lang="en-US" i="1" dirty="0">
                <a:latin typeface="Times New Roman" panose="02020603050405020304" pitchFamily="18" charset="0"/>
                <a:cs typeface="Times New Roman" panose="02020603050405020304" pitchFamily="18" charset="0"/>
              </a:rPr>
              <a:t>a</a:t>
            </a:r>
            <a:r>
              <a:rPr lang="en-US" dirty="0">
                <a:latin typeface="Times New Roman" panose="02020603050405020304" pitchFamily="18" charset="0"/>
                <a:cs typeface="Times New Roman" panose="02020603050405020304" pitchFamily="18" charset="0"/>
              </a:rPr>
              <a:t> is a fixed constant (e.g., 2 or 3).</a:t>
            </a:r>
          </a:p>
          <a:p>
            <a:pPr algn="just">
              <a:lnSpc>
                <a:spcPct val="150000"/>
              </a:lnSpc>
              <a:buFont typeface="Arial" panose="020B0604020202020204" pitchFamily="34" charset="0"/>
              <a:buChar char="•"/>
            </a:pPr>
            <a:r>
              <a:rPr lang="en-US" dirty="0">
                <a:latin typeface="Times New Roman" panose="02020603050405020304" pitchFamily="18" charset="0"/>
                <a:cs typeface="Times New Roman" panose="02020603050405020304" pitchFamily="18" charset="0"/>
              </a:rPr>
              <a:t>These kinds of algorithms belong to a class called </a:t>
            </a:r>
            <a:r>
              <a:rPr lang="en-US" b="1" dirty="0">
                <a:latin typeface="Times New Roman" panose="02020603050405020304" pitchFamily="18" charset="0"/>
                <a:cs typeface="Times New Roman" panose="02020603050405020304" pitchFamily="18" charset="0"/>
              </a:rPr>
              <a:t>P</a:t>
            </a:r>
            <a:r>
              <a:rPr lang="en-US" dirty="0">
                <a:latin typeface="Times New Roman" panose="02020603050405020304" pitchFamily="18" charset="0"/>
                <a:cs typeface="Times New Roman" panose="02020603050405020304" pitchFamily="18" charset="0"/>
              </a:rPr>
              <a:t> (short for "Polynomial time").</a:t>
            </a:r>
          </a:p>
          <a:p>
            <a:pPr algn="just">
              <a:lnSpc>
                <a:spcPct val="150000"/>
              </a:lnSpc>
              <a:buFont typeface="Arial" panose="020B0604020202020204" pitchFamily="34" charset="0"/>
              <a:buChar char="•"/>
            </a:pPr>
            <a:r>
              <a:rPr lang="en-US" dirty="0">
                <a:latin typeface="Times New Roman" panose="02020603050405020304" pitchFamily="18" charset="0"/>
                <a:cs typeface="Times New Roman" panose="02020603050405020304" pitchFamily="18" charset="0"/>
              </a:rPr>
              <a:t>Polynomial time problems are manageable—even as inputs get big, they don’t explode in difficulty.</a:t>
            </a:r>
          </a:p>
        </p:txBody>
      </p:sp>
    </p:spTree>
    <p:extLst>
      <p:ext uri="{BB962C8B-B14F-4D97-AF65-F5344CB8AC3E}">
        <p14:creationId xmlns:p14="http://schemas.microsoft.com/office/powerpoint/2010/main" val="369663207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66254028-3B80-BA93-BBDE-098D69AA2A08}"/>
              </a:ext>
            </a:extLst>
          </p:cNvPr>
          <p:cNvSpPr txBox="1"/>
          <p:nvPr/>
        </p:nvSpPr>
        <p:spPr>
          <a:xfrm>
            <a:off x="638456" y="1322246"/>
            <a:ext cx="6098720" cy="523220"/>
          </a:xfrm>
          <a:prstGeom prst="rect">
            <a:avLst/>
          </a:prstGeom>
          <a:noFill/>
        </p:spPr>
        <p:txBody>
          <a:bodyPr wrap="square">
            <a:spAutoFit/>
          </a:bodyPr>
          <a:lstStyle/>
          <a:p>
            <a:r>
              <a:rPr lang="en-IN" sz="2800" b="1" dirty="0">
                <a:latin typeface="Times New Roman" panose="02020603050405020304" pitchFamily="18" charset="0"/>
                <a:cs typeface="Times New Roman" panose="02020603050405020304" pitchFamily="18" charset="0"/>
              </a:rPr>
              <a:t>Public-Key Cryptanalysis </a:t>
            </a:r>
          </a:p>
        </p:txBody>
      </p:sp>
      <p:sp>
        <p:nvSpPr>
          <p:cNvPr id="15" name="TextBox 14">
            <a:extLst>
              <a:ext uri="{FF2B5EF4-FFF2-40B4-BE49-F238E27FC236}">
                <a16:creationId xmlns:a16="http://schemas.microsoft.com/office/drawing/2014/main" id="{781A4C93-794D-35C0-238F-F76A9BFE4EC6}"/>
              </a:ext>
            </a:extLst>
          </p:cNvPr>
          <p:cNvSpPr txBox="1"/>
          <p:nvPr/>
        </p:nvSpPr>
        <p:spPr>
          <a:xfrm>
            <a:off x="534761" y="1845466"/>
            <a:ext cx="11172825" cy="3366563"/>
          </a:xfrm>
          <a:prstGeom prst="rect">
            <a:avLst/>
          </a:prstGeom>
          <a:noFill/>
        </p:spPr>
        <p:txBody>
          <a:bodyPr wrap="square">
            <a:spAutoFit/>
          </a:bodyPr>
          <a:lstStyle/>
          <a:p>
            <a:pPr marL="285750" indent="-285750" algn="just">
              <a:lnSpc>
                <a:spcPct val="150000"/>
              </a:lnSpc>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As with symmetric encryption, a public-key encryption scheme is vulnerable to a brute-force attack. The countermeasure is the same: Use large keys. However, there is a tradeoff to be considered.</a:t>
            </a:r>
          </a:p>
          <a:p>
            <a:pPr marL="285750" indent="-285750" algn="just">
              <a:lnSpc>
                <a:spcPct val="150000"/>
              </a:lnSpc>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Public-key systems depend on the use of some sort of invertible mathematical function. The complexity of calculating these functions may not scale linearly with the number of bits in the key but grow more rapidly than that.</a:t>
            </a:r>
          </a:p>
          <a:p>
            <a:pPr marL="285750" indent="-285750" algn="just">
              <a:lnSpc>
                <a:spcPct val="150000"/>
              </a:lnSpc>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Thus, the key size must be large enough to make brute-force attack impractical but small enough for practical encryption and decryption</a:t>
            </a:r>
          </a:p>
          <a:p>
            <a:pPr marL="285750" indent="-285750" algn="just">
              <a:lnSpc>
                <a:spcPct val="150000"/>
              </a:lnSpc>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In practice, the key sizes that have been proposed do make brute-force attack impractical but result in </a:t>
            </a:r>
            <a:r>
              <a:rPr lang="en-US" dirty="0" err="1">
                <a:latin typeface="Times New Roman" panose="02020603050405020304" pitchFamily="18" charset="0"/>
                <a:cs typeface="Times New Roman" panose="02020603050405020304" pitchFamily="18" charset="0"/>
              </a:rPr>
              <a:t>encryp</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tion</a:t>
            </a:r>
            <a:r>
              <a:rPr lang="en-US" dirty="0">
                <a:latin typeface="Times New Roman" panose="02020603050405020304" pitchFamily="18" charset="0"/>
                <a:cs typeface="Times New Roman" panose="02020603050405020304" pitchFamily="18" charset="0"/>
              </a:rPr>
              <a:t>/decryption speeds that are too slow for general-purpose use.</a:t>
            </a:r>
          </a:p>
        </p:txBody>
      </p:sp>
    </p:spTree>
    <p:extLst>
      <p:ext uri="{BB962C8B-B14F-4D97-AF65-F5344CB8AC3E}">
        <p14:creationId xmlns:p14="http://schemas.microsoft.com/office/powerpoint/2010/main" val="269815296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16757CA0-F1AE-13FF-E85E-004F94C8FA33}"/>
              </a:ext>
            </a:extLst>
          </p:cNvPr>
          <p:cNvPicPr>
            <a:picLocks noChangeAspect="1"/>
          </p:cNvPicPr>
          <p:nvPr/>
        </p:nvPicPr>
        <p:blipFill>
          <a:blip r:embed="rId2"/>
          <a:stretch>
            <a:fillRect/>
          </a:stretch>
        </p:blipFill>
        <p:spPr>
          <a:xfrm>
            <a:off x="1187778" y="1674891"/>
            <a:ext cx="9008382" cy="2569813"/>
          </a:xfrm>
          <a:prstGeom prst="rect">
            <a:avLst/>
          </a:prstGeom>
        </p:spPr>
      </p:pic>
      <p:sp>
        <p:nvSpPr>
          <p:cNvPr id="9" name="TextBox 8">
            <a:extLst>
              <a:ext uri="{FF2B5EF4-FFF2-40B4-BE49-F238E27FC236}">
                <a16:creationId xmlns:a16="http://schemas.microsoft.com/office/drawing/2014/main" id="{C472856C-BCF1-A2E2-3020-153EB7CFAF5C}"/>
              </a:ext>
            </a:extLst>
          </p:cNvPr>
          <p:cNvSpPr txBox="1"/>
          <p:nvPr/>
        </p:nvSpPr>
        <p:spPr>
          <a:xfrm>
            <a:off x="449177" y="1305559"/>
            <a:ext cx="6096000" cy="369332"/>
          </a:xfrm>
          <a:prstGeom prst="rect">
            <a:avLst/>
          </a:prstGeom>
          <a:noFill/>
        </p:spPr>
        <p:txBody>
          <a:bodyPr wrap="square">
            <a:spAutoFit/>
          </a:bodyPr>
          <a:lstStyle/>
          <a:p>
            <a:r>
              <a:rPr lang="en-US" dirty="0">
                <a:latin typeface="Times New Roman" panose="02020603050405020304" pitchFamily="18" charset="0"/>
                <a:cs typeface="Times New Roman" panose="02020603050405020304" pitchFamily="18" charset="0"/>
              </a:rPr>
              <a:t>The algorithm is parameterized with four numbers, as follows:</a:t>
            </a:r>
            <a:endParaRPr lang="en-IN" dirty="0">
              <a:latin typeface="Times New Roman" panose="02020603050405020304" pitchFamily="18" charset="0"/>
              <a:cs typeface="Times New Roman" panose="02020603050405020304" pitchFamily="18" charset="0"/>
            </a:endParaRPr>
          </a:p>
        </p:txBody>
      </p:sp>
      <p:sp>
        <p:nvSpPr>
          <p:cNvPr id="11" name="TextBox 10">
            <a:extLst>
              <a:ext uri="{FF2B5EF4-FFF2-40B4-BE49-F238E27FC236}">
                <a16:creationId xmlns:a16="http://schemas.microsoft.com/office/drawing/2014/main" id="{0E6C4AAF-0D6B-88B9-C255-B075AF704FA9}"/>
              </a:ext>
            </a:extLst>
          </p:cNvPr>
          <p:cNvSpPr txBox="1"/>
          <p:nvPr/>
        </p:nvSpPr>
        <p:spPr>
          <a:xfrm>
            <a:off x="449178" y="4144920"/>
            <a:ext cx="10908635" cy="873572"/>
          </a:xfrm>
          <a:prstGeom prst="rect">
            <a:avLst/>
          </a:prstGeom>
          <a:noFill/>
        </p:spPr>
        <p:txBody>
          <a:bodyPr wrap="square">
            <a:spAutoFit/>
          </a:bodyPr>
          <a:lstStyle/>
          <a:p>
            <a:pPr algn="just">
              <a:lnSpc>
                <a:spcPct val="150000"/>
              </a:lnSpc>
            </a:pPr>
            <a:r>
              <a:rPr lang="en-US" dirty="0">
                <a:latin typeface="Times New Roman" panose="02020603050405020304" pitchFamily="18" charset="0"/>
                <a:cs typeface="Times New Roman" panose="02020603050405020304" pitchFamily="18" charset="0"/>
              </a:rPr>
              <a:t>If m, a, c, and X0 are integers, then this technique will produce a sequence of integers with each integer in the range 0 … Xn 6 m.</a:t>
            </a:r>
            <a:endParaRPr lang="en-IN" dirty="0">
              <a:latin typeface="Times New Roman" panose="02020603050405020304" pitchFamily="18" charset="0"/>
              <a:cs typeface="Times New Roman" panose="02020603050405020304" pitchFamily="18" charset="0"/>
            </a:endParaRPr>
          </a:p>
        </p:txBody>
      </p:sp>
      <p:sp>
        <p:nvSpPr>
          <p:cNvPr id="13" name="TextBox 12">
            <a:extLst>
              <a:ext uri="{FF2B5EF4-FFF2-40B4-BE49-F238E27FC236}">
                <a16:creationId xmlns:a16="http://schemas.microsoft.com/office/drawing/2014/main" id="{891351C0-B746-6815-F816-B7DE4D80A01E}"/>
              </a:ext>
            </a:extLst>
          </p:cNvPr>
          <p:cNvSpPr txBox="1"/>
          <p:nvPr/>
        </p:nvSpPr>
        <p:spPr>
          <a:xfrm>
            <a:off x="449177" y="5028473"/>
            <a:ext cx="11277601" cy="1289071"/>
          </a:xfrm>
          <a:prstGeom prst="rect">
            <a:avLst/>
          </a:prstGeom>
          <a:noFill/>
        </p:spPr>
        <p:txBody>
          <a:bodyPr wrap="square">
            <a:spAutoFit/>
          </a:bodyPr>
          <a:lstStyle/>
          <a:p>
            <a:pPr>
              <a:lnSpc>
                <a:spcPct val="150000"/>
              </a:lnSpc>
            </a:pPr>
            <a:r>
              <a:rPr lang="en-US" dirty="0">
                <a:latin typeface="Times New Roman" panose="02020603050405020304" pitchFamily="18" charset="0"/>
                <a:cs typeface="Times New Roman" panose="02020603050405020304" pitchFamily="18" charset="0"/>
              </a:rPr>
              <a:t>              The selection of values for a, c, and m is critical in developing a good ran dom number generator. For example, consider a = c = 1 . The sequence produced is obviously not satisfactory. Now consider the values a = 7, c = 0, m = 32, and X0 = 1. </a:t>
            </a:r>
            <a:endParaRPr lang="en-IN"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23116428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4AC08FA5-659D-659C-2E85-334DB364F5C2}"/>
              </a:ext>
            </a:extLst>
          </p:cNvPr>
          <p:cNvSpPr txBox="1"/>
          <p:nvPr/>
        </p:nvSpPr>
        <p:spPr>
          <a:xfrm>
            <a:off x="538842" y="1629154"/>
            <a:ext cx="11348357" cy="3366563"/>
          </a:xfrm>
          <a:prstGeom prst="rect">
            <a:avLst/>
          </a:prstGeom>
          <a:noFill/>
        </p:spPr>
        <p:txBody>
          <a:bodyPr wrap="square">
            <a:spAutoFit/>
          </a:bodyPr>
          <a:lstStyle/>
          <a:p>
            <a:pPr marL="285750" indent="-285750" algn="just">
              <a:lnSpc>
                <a:spcPct val="150000"/>
              </a:lnSpc>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Another form of attack is to find some way to compute the private key given the public key.</a:t>
            </a:r>
          </a:p>
          <a:p>
            <a:pPr marL="285750" indent="-285750" algn="just">
              <a:lnSpc>
                <a:spcPct val="150000"/>
              </a:lnSpc>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To date, it has not been mathematically proven that this form of at tack is infeasible for a particular public-key algorithm. Thus, any given algorithm, including the widely used RSA algorithm, is suspect. </a:t>
            </a:r>
          </a:p>
          <a:p>
            <a:pPr marL="285750" indent="-285750" algn="just">
              <a:lnSpc>
                <a:spcPct val="150000"/>
              </a:lnSpc>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The history of cryptanalysis shows that a problem that seems insoluble from one perspective can be found to have a solution if looked at in an entirely different way.</a:t>
            </a:r>
          </a:p>
          <a:p>
            <a:pPr marL="285750" indent="-285750" algn="just">
              <a:lnSpc>
                <a:spcPct val="150000"/>
              </a:lnSpc>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Finally, there is a form of attack that is peculiar to public-key systems. This is, in essence, a probable-message attack.</a:t>
            </a:r>
          </a:p>
          <a:p>
            <a:pPr marL="285750" indent="-285750" algn="just">
              <a:lnSpc>
                <a:spcPct val="150000"/>
              </a:lnSpc>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Thus, no matter how large the key size of the public-key scheme, the attack is reduced to a brute-force attack on a 56-bit key. This attack can be thwarted by appending some random bits to such simple messages. </a:t>
            </a:r>
            <a:endParaRPr lang="en-IN"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49643364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BA5F5E09-AC5B-DC87-F6B9-7B522B6C848B}"/>
              </a:ext>
            </a:extLst>
          </p:cNvPr>
          <p:cNvSpPr txBox="1"/>
          <p:nvPr/>
        </p:nvSpPr>
        <p:spPr>
          <a:xfrm>
            <a:off x="751114" y="1687778"/>
            <a:ext cx="6098720" cy="523220"/>
          </a:xfrm>
          <a:prstGeom prst="rect">
            <a:avLst/>
          </a:prstGeom>
          <a:noFill/>
        </p:spPr>
        <p:txBody>
          <a:bodyPr wrap="square">
            <a:spAutoFit/>
          </a:bodyPr>
          <a:lstStyle/>
          <a:p>
            <a:r>
              <a:rPr lang="en-IN" sz="2800" b="1" dirty="0">
                <a:latin typeface="Times New Roman" panose="02020603050405020304" pitchFamily="18" charset="0"/>
                <a:cs typeface="Times New Roman" panose="02020603050405020304" pitchFamily="18" charset="0"/>
              </a:rPr>
              <a:t>THE RSA ALGORITHM </a:t>
            </a:r>
          </a:p>
        </p:txBody>
      </p:sp>
      <p:sp>
        <p:nvSpPr>
          <p:cNvPr id="16" name="TextBox 15">
            <a:extLst>
              <a:ext uri="{FF2B5EF4-FFF2-40B4-BE49-F238E27FC236}">
                <a16:creationId xmlns:a16="http://schemas.microsoft.com/office/drawing/2014/main" id="{CFFB0507-F139-ACA1-39DD-2B12785839C4}"/>
              </a:ext>
            </a:extLst>
          </p:cNvPr>
          <p:cNvSpPr txBox="1"/>
          <p:nvPr/>
        </p:nvSpPr>
        <p:spPr>
          <a:xfrm>
            <a:off x="751114" y="2210998"/>
            <a:ext cx="10319657" cy="1704569"/>
          </a:xfrm>
          <a:prstGeom prst="rect">
            <a:avLst/>
          </a:prstGeom>
          <a:noFill/>
        </p:spPr>
        <p:txBody>
          <a:bodyPr wrap="square">
            <a:spAutoFit/>
          </a:bodyPr>
          <a:lstStyle/>
          <a:p>
            <a:pPr>
              <a:lnSpc>
                <a:spcPct val="150000"/>
              </a:lnSpc>
              <a:buNone/>
            </a:pPr>
            <a:r>
              <a:rPr lang="en-US" dirty="0">
                <a:latin typeface="Times New Roman" panose="02020603050405020304" pitchFamily="18" charset="0"/>
                <a:cs typeface="Times New Roman" panose="02020603050405020304" pitchFamily="18" charset="0"/>
              </a:rPr>
              <a:t>🧠 Origins of RSA</a:t>
            </a:r>
          </a:p>
          <a:p>
            <a:pPr>
              <a:lnSpc>
                <a:spcPct val="150000"/>
              </a:lnSpc>
              <a:buFont typeface="Arial" panose="020B0604020202020204" pitchFamily="34" charset="0"/>
              <a:buChar char="•"/>
            </a:pPr>
            <a:r>
              <a:rPr lang="en-US" dirty="0">
                <a:latin typeface="Times New Roman" panose="02020603050405020304" pitchFamily="18" charset="0"/>
                <a:cs typeface="Times New Roman" panose="02020603050405020304" pitchFamily="18" charset="0"/>
              </a:rPr>
              <a:t>In 1976, </a:t>
            </a:r>
            <a:r>
              <a:rPr lang="en-US" b="1" dirty="0">
                <a:latin typeface="Times New Roman" panose="02020603050405020304" pitchFamily="18" charset="0"/>
                <a:cs typeface="Times New Roman" panose="02020603050405020304" pitchFamily="18" charset="0"/>
              </a:rPr>
              <a:t>Diffie and Hellman</a:t>
            </a:r>
            <a:r>
              <a:rPr lang="en-US" dirty="0">
                <a:latin typeface="Times New Roman" panose="02020603050405020304" pitchFamily="18" charset="0"/>
                <a:cs typeface="Times New Roman" panose="02020603050405020304" pitchFamily="18" charset="0"/>
              </a:rPr>
              <a:t> sparked a revolution by proposing the idea of public-key cryptography—where encryption and decryption use </a:t>
            </a:r>
            <a:r>
              <a:rPr lang="en-US" b="1" dirty="0">
                <a:latin typeface="Times New Roman" panose="02020603050405020304" pitchFamily="18" charset="0"/>
                <a:cs typeface="Times New Roman" panose="02020603050405020304" pitchFamily="18" charset="0"/>
              </a:rPr>
              <a:t>different keys</a:t>
            </a:r>
            <a:r>
              <a:rPr lang="en-US" dirty="0">
                <a:latin typeface="Times New Roman" panose="02020603050405020304" pitchFamily="18" charset="0"/>
                <a:cs typeface="Times New Roman" panose="02020603050405020304" pitchFamily="18" charset="0"/>
              </a:rPr>
              <a:t>.</a:t>
            </a:r>
          </a:p>
          <a:p>
            <a:pPr>
              <a:lnSpc>
                <a:spcPct val="150000"/>
              </a:lnSpc>
              <a:buFont typeface="Arial" panose="020B0604020202020204" pitchFamily="34" charset="0"/>
              <a:buChar char="•"/>
            </a:pPr>
            <a:r>
              <a:rPr lang="en-US" dirty="0">
                <a:latin typeface="Times New Roman" panose="02020603050405020304" pitchFamily="18" charset="0"/>
                <a:cs typeface="Times New Roman" panose="02020603050405020304" pitchFamily="18" charset="0"/>
              </a:rPr>
              <a:t>This challenged cryptographers to invent algorithms that worked with separate public and private keys.</a:t>
            </a:r>
          </a:p>
        </p:txBody>
      </p:sp>
      <p:sp>
        <p:nvSpPr>
          <p:cNvPr id="18" name="TextBox 17">
            <a:extLst>
              <a:ext uri="{FF2B5EF4-FFF2-40B4-BE49-F238E27FC236}">
                <a16:creationId xmlns:a16="http://schemas.microsoft.com/office/drawing/2014/main" id="{FE6D4B4C-759F-C635-0AE3-1FF894D1E7EC}"/>
              </a:ext>
            </a:extLst>
          </p:cNvPr>
          <p:cNvSpPr txBox="1"/>
          <p:nvPr/>
        </p:nvSpPr>
        <p:spPr>
          <a:xfrm>
            <a:off x="751114" y="3915567"/>
            <a:ext cx="10744200" cy="1704569"/>
          </a:xfrm>
          <a:prstGeom prst="rect">
            <a:avLst/>
          </a:prstGeom>
          <a:noFill/>
        </p:spPr>
        <p:txBody>
          <a:bodyPr wrap="square">
            <a:spAutoFit/>
          </a:bodyPr>
          <a:lstStyle/>
          <a:p>
            <a:pPr>
              <a:lnSpc>
                <a:spcPct val="150000"/>
              </a:lnSpc>
              <a:buNone/>
            </a:pPr>
            <a:r>
              <a:rPr lang="en-IN" dirty="0">
                <a:latin typeface="Times New Roman" panose="02020603050405020304" pitchFamily="18" charset="0"/>
                <a:cs typeface="Times New Roman" panose="02020603050405020304" pitchFamily="18" charset="0"/>
              </a:rPr>
              <a:t>🔐 RSA: Rivest, Shamir &amp; Adleman (1977)</a:t>
            </a:r>
          </a:p>
          <a:p>
            <a:pPr>
              <a:lnSpc>
                <a:spcPct val="150000"/>
              </a:lnSpc>
              <a:buFont typeface="Arial" panose="020B0604020202020204" pitchFamily="34" charset="0"/>
              <a:buChar char="•"/>
            </a:pPr>
            <a:r>
              <a:rPr lang="en-IN" dirty="0">
                <a:latin typeface="Times New Roman" panose="02020603050405020304" pitchFamily="18" charset="0"/>
                <a:cs typeface="Times New Roman" panose="02020603050405020304" pitchFamily="18" charset="0"/>
              </a:rPr>
              <a:t>In 1977, three brilliant minds at MIT—</a:t>
            </a:r>
            <a:r>
              <a:rPr lang="en-IN" b="1" dirty="0">
                <a:latin typeface="Times New Roman" panose="02020603050405020304" pitchFamily="18" charset="0"/>
                <a:cs typeface="Times New Roman" panose="02020603050405020304" pitchFamily="18" charset="0"/>
              </a:rPr>
              <a:t>Ron Rivest, Adi Shamir, and Len Adleman</a:t>
            </a:r>
            <a:r>
              <a:rPr lang="en-IN" dirty="0">
                <a:latin typeface="Times New Roman" panose="02020603050405020304" pitchFamily="18" charset="0"/>
                <a:cs typeface="Times New Roman" panose="02020603050405020304" pitchFamily="18" charset="0"/>
              </a:rPr>
              <a:t>—created the RSA algorithm.</a:t>
            </a:r>
          </a:p>
          <a:p>
            <a:pPr>
              <a:lnSpc>
                <a:spcPct val="150000"/>
              </a:lnSpc>
              <a:buFont typeface="Arial" panose="020B0604020202020204" pitchFamily="34" charset="0"/>
              <a:buChar char="•"/>
            </a:pPr>
            <a:r>
              <a:rPr lang="en-IN" dirty="0">
                <a:latin typeface="Times New Roman" panose="02020603050405020304" pitchFamily="18" charset="0"/>
                <a:cs typeface="Times New Roman" panose="02020603050405020304" pitchFamily="18" charset="0"/>
              </a:rPr>
              <a:t>Published in 1978, RSA became the </a:t>
            </a:r>
            <a:r>
              <a:rPr lang="en-IN" b="1" dirty="0">
                <a:latin typeface="Times New Roman" panose="02020603050405020304" pitchFamily="18" charset="0"/>
                <a:cs typeface="Times New Roman" panose="02020603050405020304" pitchFamily="18" charset="0"/>
              </a:rPr>
              <a:t>gold standard</a:t>
            </a:r>
            <a:r>
              <a:rPr lang="en-IN" dirty="0">
                <a:latin typeface="Times New Roman" panose="02020603050405020304" pitchFamily="18" charset="0"/>
                <a:cs typeface="Times New Roman" panose="02020603050405020304" pitchFamily="18" charset="0"/>
              </a:rPr>
              <a:t> for public-key cryptography.</a:t>
            </a:r>
          </a:p>
          <a:p>
            <a:pPr>
              <a:lnSpc>
                <a:spcPct val="150000"/>
              </a:lnSpc>
              <a:buFont typeface="Arial" panose="020B0604020202020204" pitchFamily="34" charset="0"/>
              <a:buChar char="•"/>
            </a:pPr>
            <a:r>
              <a:rPr lang="en-IN" dirty="0">
                <a:latin typeface="Times New Roman" panose="02020603050405020304" pitchFamily="18" charset="0"/>
                <a:cs typeface="Times New Roman" panose="02020603050405020304" pitchFamily="18" charset="0"/>
              </a:rPr>
              <a:t>It’s widely used for secure communication, digital signatures, and exchanging secret keys.</a:t>
            </a:r>
          </a:p>
        </p:txBody>
      </p:sp>
    </p:spTree>
    <p:extLst>
      <p:ext uri="{BB962C8B-B14F-4D97-AF65-F5344CB8AC3E}">
        <p14:creationId xmlns:p14="http://schemas.microsoft.com/office/powerpoint/2010/main" val="264291745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8CA781BB-EB14-4936-1C93-8C8DA9636382}"/>
              </a:ext>
            </a:extLst>
          </p:cNvPr>
          <p:cNvSpPr txBox="1"/>
          <p:nvPr/>
        </p:nvSpPr>
        <p:spPr>
          <a:xfrm>
            <a:off x="702129" y="1043544"/>
            <a:ext cx="8282667" cy="2535566"/>
          </a:xfrm>
          <a:prstGeom prst="rect">
            <a:avLst/>
          </a:prstGeom>
          <a:noFill/>
        </p:spPr>
        <p:txBody>
          <a:bodyPr wrap="square">
            <a:spAutoFit/>
          </a:bodyPr>
          <a:lstStyle/>
          <a:p>
            <a:pPr marL="0" marR="0" lvl="0" indent="0" algn="l" defTabSz="914400" rtl="0" eaLnBrk="0" fontAlgn="base" latinLnBrk="0" hangingPunct="0">
              <a:lnSpc>
                <a:spcPct val="150000"/>
              </a:lnSpc>
              <a:spcBef>
                <a:spcPct val="0"/>
              </a:spcBef>
              <a:spcAft>
                <a:spcPct val="0"/>
              </a:spcAft>
              <a:buClrTx/>
              <a:buSzTx/>
              <a:buFontTx/>
              <a:buNone/>
              <a:tabLst/>
            </a:pPr>
            <a:endParaRPr kumimoji="0" lang="en-US" altLang="en-US"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a:p>
            <a:pPr marL="0" marR="0" lvl="0" indent="0" algn="l" defTabSz="914400" rtl="0" eaLnBrk="0" fontAlgn="base" latinLnBrk="0" hangingPunct="0">
              <a:lnSpc>
                <a:spcPct val="150000"/>
              </a:lnSpc>
              <a:spcBef>
                <a:spcPct val="0"/>
              </a:spcBef>
              <a:spcAft>
                <a:spcPct val="0"/>
              </a:spcAft>
              <a:buClrTx/>
              <a:buSzTx/>
              <a:buFontTx/>
              <a:buAutoNum type="arabicPeriod"/>
              <a:tabLst/>
            </a:pPr>
            <a:r>
              <a:rPr kumimoji="0" lang="en-US" altLang="en-US" b="1"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rPr>
              <a:t>Key Generation</a:t>
            </a:r>
            <a:r>
              <a:rPr kumimoji="0" lang="en-US" altLang="en-US"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rPr>
              <a:t> </a:t>
            </a:r>
          </a:p>
          <a:p>
            <a:pPr marL="457200" marR="0" lvl="1" indent="0" algn="l" defTabSz="914400" rtl="0" eaLnBrk="0" fontAlgn="base" latinLnBrk="0" hangingPunct="0">
              <a:lnSpc>
                <a:spcPct val="150000"/>
              </a:lnSpc>
              <a:spcBef>
                <a:spcPct val="0"/>
              </a:spcBef>
              <a:spcAft>
                <a:spcPct val="0"/>
              </a:spcAft>
              <a:buClrTx/>
              <a:buSzTx/>
              <a:buFontTx/>
              <a:buChar char="•"/>
              <a:tabLst/>
            </a:pPr>
            <a:r>
              <a:rPr kumimoji="0" lang="en-US" altLang="en-US"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rPr>
              <a:t>Choose two large prime numbers, p and q. </a:t>
            </a:r>
          </a:p>
          <a:p>
            <a:pPr marL="457200" marR="0" lvl="1" indent="0" algn="l" defTabSz="914400" rtl="0" eaLnBrk="0" fontAlgn="base" latinLnBrk="0" hangingPunct="0">
              <a:lnSpc>
                <a:spcPct val="150000"/>
              </a:lnSpc>
              <a:spcBef>
                <a:spcPct val="0"/>
              </a:spcBef>
              <a:spcAft>
                <a:spcPct val="0"/>
              </a:spcAft>
              <a:buClrTx/>
              <a:buSzTx/>
              <a:buFontTx/>
              <a:buChar char="•"/>
              <a:tabLst/>
            </a:pPr>
            <a:r>
              <a:rPr kumimoji="0" lang="en-US" altLang="en-US"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rPr>
              <a:t>Multiply them to get n = p × q (this forms part of both keys). </a:t>
            </a:r>
          </a:p>
          <a:p>
            <a:pPr marL="457200" marR="0" lvl="1" indent="0" algn="l" defTabSz="914400" rtl="0" eaLnBrk="0" fontAlgn="base" latinLnBrk="0" hangingPunct="0">
              <a:lnSpc>
                <a:spcPct val="150000"/>
              </a:lnSpc>
              <a:spcBef>
                <a:spcPct val="0"/>
              </a:spcBef>
              <a:spcAft>
                <a:spcPct val="0"/>
              </a:spcAft>
              <a:buClrTx/>
              <a:buSzTx/>
              <a:buFontTx/>
              <a:buChar char="•"/>
              <a:tabLst/>
            </a:pPr>
            <a:r>
              <a:rPr kumimoji="0" lang="en-US" altLang="en-US"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rPr>
              <a:t>Calculate a number e that works as the public key (it's usually small, like 65537). </a:t>
            </a:r>
          </a:p>
          <a:p>
            <a:pPr marL="457200" marR="0" lvl="1" indent="0" algn="l" defTabSz="914400" rtl="0" eaLnBrk="0" fontAlgn="base" latinLnBrk="0" hangingPunct="0">
              <a:lnSpc>
                <a:spcPct val="150000"/>
              </a:lnSpc>
              <a:spcBef>
                <a:spcPct val="0"/>
              </a:spcBef>
              <a:spcAft>
                <a:spcPct val="0"/>
              </a:spcAft>
              <a:buClrTx/>
              <a:buSzTx/>
              <a:buFontTx/>
              <a:buChar char="•"/>
              <a:tabLst/>
            </a:pPr>
            <a:r>
              <a:rPr kumimoji="0" lang="en-US" altLang="en-US"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rPr>
              <a:t>Compute a secret number d—the private key—based on p, q, and e. </a:t>
            </a:r>
          </a:p>
        </p:txBody>
      </p:sp>
      <p:sp>
        <p:nvSpPr>
          <p:cNvPr id="8" name="TextBox 7">
            <a:extLst>
              <a:ext uri="{FF2B5EF4-FFF2-40B4-BE49-F238E27FC236}">
                <a16:creationId xmlns:a16="http://schemas.microsoft.com/office/drawing/2014/main" id="{9AD7A709-ED01-72E4-93F8-4CF78A3E50A5}"/>
              </a:ext>
            </a:extLst>
          </p:cNvPr>
          <p:cNvSpPr txBox="1"/>
          <p:nvPr/>
        </p:nvSpPr>
        <p:spPr>
          <a:xfrm>
            <a:off x="702129" y="3429000"/>
            <a:ext cx="9784896" cy="2535181"/>
          </a:xfrm>
          <a:prstGeom prst="rect">
            <a:avLst/>
          </a:prstGeom>
          <a:noFill/>
        </p:spPr>
        <p:txBody>
          <a:bodyPr wrap="square">
            <a:spAutoFit/>
          </a:bodyPr>
          <a:lstStyle/>
          <a:p>
            <a:pPr marL="0" marR="0" lvl="0" indent="0" algn="l" defTabSz="914400" rtl="0" eaLnBrk="0" fontAlgn="base" latinLnBrk="0" hangingPunct="0">
              <a:lnSpc>
                <a:spcPct val="150000"/>
              </a:lnSpc>
              <a:spcBef>
                <a:spcPct val="0"/>
              </a:spcBef>
              <a:spcAft>
                <a:spcPct val="0"/>
              </a:spcAft>
              <a:buClrTx/>
              <a:buSzTx/>
              <a:tabLst/>
            </a:pPr>
            <a:r>
              <a:rPr kumimoji="0" lang="en-US" altLang="en-US" b="1"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rPr>
              <a:t>2.Encryption</a:t>
            </a:r>
            <a:r>
              <a:rPr kumimoji="0" lang="en-US" altLang="en-US"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rPr>
              <a:t> </a:t>
            </a:r>
          </a:p>
          <a:p>
            <a:pPr marL="457200" marR="0" lvl="1" indent="0" algn="l" defTabSz="914400" rtl="0" eaLnBrk="0" fontAlgn="base" latinLnBrk="0" hangingPunct="0">
              <a:lnSpc>
                <a:spcPct val="150000"/>
              </a:lnSpc>
              <a:spcBef>
                <a:spcPct val="0"/>
              </a:spcBef>
              <a:spcAft>
                <a:spcPct val="0"/>
              </a:spcAft>
              <a:buClrTx/>
              <a:buSzTx/>
              <a:buFontTx/>
              <a:buChar char="•"/>
              <a:tabLst/>
            </a:pPr>
            <a:r>
              <a:rPr kumimoji="0" lang="en-US" altLang="en-US"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rPr>
              <a:t>A message is turned into a number m (must be smaller than n). </a:t>
            </a:r>
          </a:p>
          <a:p>
            <a:pPr marL="457200" marR="0" lvl="1" indent="0" algn="l" defTabSz="914400" rtl="0" eaLnBrk="0" fontAlgn="base" latinLnBrk="0" hangingPunct="0">
              <a:lnSpc>
                <a:spcPct val="150000"/>
              </a:lnSpc>
              <a:spcBef>
                <a:spcPct val="0"/>
              </a:spcBef>
              <a:spcAft>
                <a:spcPct val="0"/>
              </a:spcAft>
              <a:buClrTx/>
              <a:buSzTx/>
              <a:buFontTx/>
              <a:buChar char="•"/>
              <a:tabLst/>
            </a:pPr>
            <a:r>
              <a:rPr kumimoji="0" lang="en-US" altLang="en-US"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rPr>
              <a:t>You use the public key (e, n) to compute: </a:t>
            </a:r>
          </a:p>
          <a:p>
            <a:pPr marL="0" marR="0" lvl="0" indent="0" algn="l" defTabSz="914400" rtl="0" eaLnBrk="0" fontAlgn="base" latinLnBrk="0" hangingPunct="0">
              <a:lnSpc>
                <a:spcPct val="150000"/>
              </a:lnSpc>
              <a:spcBef>
                <a:spcPct val="0"/>
              </a:spcBef>
              <a:spcAft>
                <a:spcPct val="0"/>
              </a:spcAft>
              <a:buClrTx/>
              <a:buSzTx/>
              <a:tabLst/>
            </a:pPr>
            <a:r>
              <a:rPr kumimoji="0" lang="en-US" altLang="en-US" b="1"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rPr>
              <a:t>3.Decryption</a:t>
            </a:r>
            <a:r>
              <a:rPr kumimoji="0" lang="en-US" altLang="en-US"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rPr>
              <a:t> </a:t>
            </a:r>
          </a:p>
          <a:p>
            <a:pPr marL="0" marR="0" lvl="0" indent="0" algn="l" defTabSz="914400" rtl="0" eaLnBrk="0" fontAlgn="base" latinLnBrk="0" hangingPunct="0">
              <a:lnSpc>
                <a:spcPct val="150000"/>
              </a:lnSpc>
              <a:spcBef>
                <a:spcPct val="0"/>
              </a:spcBef>
              <a:spcAft>
                <a:spcPct val="0"/>
              </a:spcAft>
              <a:buClrTx/>
              <a:buSzTx/>
              <a:buFontTx/>
              <a:buChar char="•"/>
              <a:tabLst/>
            </a:pPr>
            <a:r>
              <a:rPr kumimoji="0" lang="en-US" altLang="en-US"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rPr>
              <a:t>Use the private key (d, n) to recover the message: </a:t>
            </a:r>
          </a:p>
          <a:p>
            <a:pPr marL="0" marR="0" lvl="0" indent="0" algn="l" defTabSz="914400" rtl="0" eaLnBrk="0" fontAlgn="base" latinLnBrk="0" hangingPunct="0">
              <a:lnSpc>
                <a:spcPct val="150000"/>
              </a:lnSpc>
              <a:spcBef>
                <a:spcPct val="0"/>
              </a:spcBef>
              <a:spcAft>
                <a:spcPct val="0"/>
              </a:spcAft>
              <a:buClrTx/>
              <a:buSzTx/>
              <a:buFontTx/>
              <a:buNone/>
              <a:tabLst/>
            </a:pPr>
            <a:r>
              <a:rPr kumimoji="0" lang="en-US" altLang="en-US"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rPr>
              <a:t>🔁 Only someone with the private key d can reverse the encryption</a:t>
            </a:r>
          </a:p>
        </p:txBody>
      </p:sp>
    </p:spTree>
    <p:extLst>
      <p:ext uri="{BB962C8B-B14F-4D97-AF65-F5344CB8AC3E}">
        <p14:creationId xmlns:p14="http://schemas.microsoft.com/office/powerpoint/2010/main" val="305652908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30AA2BAB-AF8F-6616-5E60-45B4BDD9B7FD}"/>
              </a:ext>
            </a:extLst>
          </p:cNvPr>
          <p:cNvSpPr>
            <a:spLocks noChangeArrowheads="1"/>
          </p:cNvSpPr>
          <p:nvPr/>
        </p:nvSpPr>
        <p:spPr bwMode="auto">
          <a:xfrm>
            <a:off x="515028" y="1353691"/>
            <a:ext cx="11332031" cy="17045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lvl="0" eaLnBrk="0" fontAlgn="base" hangingPunct="0">
              <a:lnSpc>
                <a:spcPct val="150000"/>
              </a:lnSpc>
              <a:spcBef>
                <a:spcPct val="0"/>
              </a:spcBef>
              <a:spcAft>
                <a:spcPct val="0"/>
              </a:spcAft>
            </a:pPr>
            <a:r>
              <a:rPr kumimoji="0" lang="en-US" altLang="en-US"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rPr>
              <a:t>🔍</a:t>
            </a:r>
            <a:r>
              <a:rPr lang="en-US" altLang="en-US" dirty="0">
                <a:latin typeface="Times New Roman" panose="02020603050405020304" pitchFamily="18" charset="0"/>
                <a:cs typeface="Times New Roman" panose="02020603050405020304" pitchFamily="18" charset="0"/>
              </a:rPr>
              <a:t> Key Details</a:t>
            </a:r>
          </a:p>
          <a:p>
            <a:pPr lvl="0" eaLnBrk="0" fontAlgn="base" hangingPunct="0">
              <a:lnSpc>
                <a:spcPct val="150000"/>
              </a:lnSpc>
              <a:spcBef>
                <a:spcPct val="0"/>
              </a:spcBef>
              <a:spcAft>
                <a:spcPct val="0"/>
              </a:spcAft>
              <a:buFontTx/>
              <a:buChar char="•"/>
            </a:pPr>
            <a:r>
              <a:rPr lang="en-US" altLang="en-US" dirty="0">
                <a:latin typeface="Times New Roman" panose="02020603050405020304" pitchFamily="18" charset="0"/>
                <a:cs typeface="Times New Roman" panose="02020603050405020304" pitchFamily="18" charset="0"/>
              </a:rPr>
              <a:t>The values in RSA are usually </a:t>
            </a:r>
            <a:r>
              <a:rPr lang="en-US" altLang="en-US" b="1" dirty="0">
                <a:latin typeface="Times New Roman" panose="02020603050405020304" pitchFamily="18" charset="0"/>
                <a:cs typeface="Times New Roman" panose="02020603050405020304" pitchFamily="18" charset="0"/>
              </a:rPr>
              <a:t>very big</a:t>
            </a:r>
            <a:r>
              <a:rPr lang="en-US" altLang="en-US" dirty="0">
                <a:latin typeface="Times New Roman" panose="02020603050405020304" pitchFamily="18" charset="0"/>
                <a:cs typeface="Times New Roman" panose="02020603050405020304" pitchFamily="18" charset="0"/>
              </a:rPr>
              <a:t>—for example, n could be a 1024-bit number! </a:t>
            </a:r>
          </a:p>
          <a:p>
            <a:pPr lvl="0" eaLnBrk="0" fontAlgn="base" hangingPunct="0">
              <a:lnSpc>
                <a:spcPct val="150000"/>
              </a:lnSpc>
              <a:spcBef>
                <a:spcPct val="0"/>
              </a:spcBef>
              <a:spcAft>
                <a:spcPct val="0"/>
              </a:spcAft>
              <a:buFontTx/>
              <a:buChar char="•"/>
            </a:pPr>
            <a:r>
              <a:rPr lang="en-US" altLang="en-US" dirty="0">
                <a:latin typeface="Times New Roman" panose="02020603050405020304" pitchFamily="18" charset="0"/>
                <a:cs typeface="Times New Roman" panose="02020603050405020304" pitchFamily="18" charset="0"/>
              </a:rPr>
              <a:t>The security comes from the fact that it’s super hard to factor large numbers (like n) back into p and q</a:t>
            </a:r>
            <a:r>
              <a:rPr kumimoji="0" lang="en-US" altLang="en-US"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rPr>
              <a:t>. </a:t>
            </a:r>
          </a:p>
          <a:p>
            <a:pPr marL="0" marR="0" lvl="0" indent="0" algn="l" defTabSz="914400" rtl="0" eaLnBrk="0" fontAlgn="base" latinLnBrk="0" hangingPunct="0">
              <a:lnSpc>
                <a:spcPct val="150000"/>
              </a:lnSpc>
              <a:spcBef>
                <a:spcPct val="0"/>
              </a:spcBef>
              <a:spcAft>
                <a:spcPct val="0"/>
              </a:spcAft>
              <a:buClrTx/>
              <a:buSzTx/>
              <a:buFontTx/>
              <a:buNone/>
              <a:tabLst/>
            </a:pPr>
            <a:endParaRPr kumimoji="0" lang="en-US" altLang="en-US"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p:txBody>
      </p:sp>
      <p:sp>
        <p:nvSpPr>
          <p:cNvPr id="4" name="TextBox 3">
            <a:extLst>
              <a:ext uri="{FF2B5EF4-FFF2-40B4-BE49-F238E27FC236}">
                <a16:creationId xmlns:a16="http://schemas.microsoft.com/office/drawing/2014/main" id="{3D60CCC0-FC77-6ED5-31B9-9E031B1EEA01}"/>
              </a:ext>
            </a:extLst>
          </p:cNvPr>
          <p:cNvSpPr txBox="1"/>
          <p:nvPr/>
        </p:nvSpPr>
        <p:spPr>
          <a:xfrm>
            <a:off x="600076" y="2628251"/>
            <a:ext cx="6098720" cy="523220"/>
          </a:xfrm>
          <a:prstGeom prst="rect">
            <a:avLst/>
          </a:prstGeom>
          <a:noFill/>
        </p:spPr>
        <p:txBody>
          <a:bodyPr wrap="square">
            <a:spAutoFit/>
          </a:bodyPr>
          <a:lstStyle/>
          <a:p>
            <a:r>
              <a:rPr lang="en-IN" sz="2800" b="1" dirty="0">
                <a:latin typeface="Times New Roman" panose="02020603050405020304" pitchFamily="18" charset="0"/>
                <a:cs typeface="Times New Roman" panose="02020603050405020304" pitchFamily="18" charset="0"/>
              </a:rPr>
              <a:t>Description of the Algorithm </a:t>
            </a:r>
          </a:p>
        </p:txBody>
      </p:sp>
      <p:sp>
        <p:nvSpPr>
          <p:cNvPr id="6" name="TextBox 5">
            <a:extLst>
              <a:ext uri="{FF2B5EF4-FFF2-40B4-BE49-F238E27FC236}">
                <a16:creationId xmlns:a16="http://schemas.microsoft.com/office/drawing/2014/main" id="{99F4FF62-5C9C-5B78-105E-A4C586451735}"/>
              </a:ext>
            </a:extLst>
          </p:cNvPr>
          <p:cNvSpPr txBox="1"/>
          <p:nvPr/>
        </p:nvSpPr>
        <p:spPr>
          <a:xfrm>
            <a:off x="600075" y="3194047"/>
            <a:ext cx="11161939" cy="1704569"/>
          </a:xfrm>
          <a:prstGeom prst="rect">
            <a:avLst/>
          </a:prstGeom>
          <a:noFill/>
        </p:spPr>
        <p:txBody>
          <a:bodyPr wrap="square">
            <a:spAutoFit/>
          </a:bodyPr>
          <a:lstStyle/>
          <a:p>
            <a:pPr algn="just">
              <a:lnSpc>
                <a:spcPct val="150000"/>
              </a:lnSpc>
            </a:pPr>
            <a:r>
              <a:rPr lang="en-US" dirty="0">
                <a:latin typeface="Times New Roman" panose="02020603050405020304" pitchFamily="18" charset="0"/>
                <a:cs typeface="Times New Roman" panose="02020603050405020304" pitchFamily="18" charset="0"/>
              </a:rPr>
              <a:t>RSA makes use of an expression with exponentials. Plaintext is encrypted in blocks, with each block having a binary value less than some number n. That is, the block size must be less than or equal to log2(n) + 1; in practice, the block size is i bits, where 2i 6 n … 2i+1. Encryption and decryption are of the following form, for some plaintext block M and ciphertext block C.</a:t>
            </a:r>
            <a:endParaRPr lang="en-IN" dirty="0">
              <a:latin typeface="Times New Roman" panose="02020603050405020304" pitchFamily="18" charset="0"/>
              <a:cs typeface="Times New Roman" panose="02020603050405020304" pitchFamily="18" charset="0"/>
            </a:endParaRPr>
          </a:p>
        </p:txBody>
      </p:sp>
      <p:sp>
        <p:nvSpPr>
          <p:cNvPr id="8" name="TextBox 7">
            <a:extLst>
              <a:ext uri="{FF2B5EF4-FFF2-40B4-BE49-F238E27FC236}">
                <a16:creationId xmlns:a16="http://schemas.microsoft.com/office/drawing/2014/main" id="{AA8DE3AE-4D50-9A0E-B115-ECF77BBBC293}"/>
              </a:ext>
            </a:extLst>
          </p:cNvPr>
          <p:cNvSpPr txBox="1"/>
          <p:nvPr/>
        </p:nvSpPr>
        <p:spPr>
          <a:xfrm>
            <a:off x="3649436" y="5170189"/>
            <a:ext cx="6098720" cy="646331"/>
          </a:xfrm>
          <a:prstGeom prst="rect">
            <a:avLst/>
          </a:prstGeom>
          <a:noFill/>
        </p:spPr>
        <p:txBody>
          <a:bodyPr wrap="square">
            <a:spAutoFit/>
          </a:bodyPr>
          <a:lstStyle/>
          <a:p>
            <a:r>
              <a:rPr lang="da-DK" dirty="0">
                <a:latin typeface="Times New Roman" panose="02020603050405020304" pitchFamily="18" charset="0"/>
                <a:cs typeface="Times New Roman" panose="02020603050405020304" pitchFamily="18" charset="0"/>
              </a:rPr>
              <a:t>C = Me mod n </a:t>
            </a:r>
          </a:p>
          <a:p>
            <a:r>
              <a:rPr lang="da-DK" dirty="0">
                <a:latin typeface="Times New Roman" panose="02020603050405020304" pitchFamily="18" charset="0"/>
                <a:cs typeface="Times New Roman" panose="02020603050405020304" pitchFamily="18" charset="0"/>
              </a:rPr>
              <a:t>M = Cd mod n = (Me)d mod n = Med mod n</a:t>
            </a:r>
            <a:endParaRPr lang="en-IN"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60843277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42F7188F-460D-F4B2-953E-779E871856EE}"/>
              </a:ext>
            </a:extLst>
          </p:cNvPr>
          <p:cNvSpPr txBox="1"/>
          <p:nvPr/>
        </p:nvSpPr>
        <p:spPr>
          <a:xfrm>
            <a:off x="340906" y="1455263"/>
            <a:ext cx="11119757" cy="1289071"/>
          </a:xfrm>
          <a:prstGeom prst="rect">
            <a:avLst/>
          </a:prstGeom>
          <a:noFill/>
        </p:spPr>
        <p:txBody>
          <a:bodyPr wrap="square">
            <a:spAutoFit/>
          </a:bodyPr>
          <a:lstStyle/>
          <a:p>
            <a:pPr marL="342900" indent="-342900">
              <a:lnSpc>
                <a:spcPct val="150000"/>
              </a:lnSpc>
              <a:buAutoNum type="arabicPeriod"/>
            </a:pPr>
            <a:r>
              <a:rPr lang="en-US" dirty="0">
                <a:latin typeface="Times New Roman" panose="02020603050405020304" pitchFamily="18" charset="0"/>
                <a:cs typeface="Times New Roman" panose="02020603050405020304" pitchFamily="18" charset="0"/>
              </a:rPr>
              <a:t>It is possible to find values of e, d, and n such that Med mod n = M for all M 6 n. </a:t>
            </a:r>
          </a:p>
          <a:p>
            <a:pPr>
              <a:lnSpc>
                <a:spcPct val="150000"/>
              </a:lnSpc>
            </a:pPr>
            <a:r>
              <a:rPr lang="en-US" dirty="0">
                <a:latin typeface="Times New Roman" panose="02020603050405020304" pitchFamily="18" charset="0"/>
                <a:cs typeface="Times New Roman" panose="02020603050405020304" pitchFamily="18" charset="0"/>
              </a:rPr>
              <a:t>2. It is relatively easy to calculate Me mod n and Cd mod n for all values of M 6 n. </a:t>
            </a:r>
          </a:p>
          <a:p>
            <a:pPr>
              <a:lnSpc>
                <a:spcPct val="150000"/>
              </a:lnSpc>
            </a:pPr>
            <a:r>
              <a:rPr lang="en-US" dirty="0">
                <a:latin typeface="Times New Roman" panose="02020603050405020304" pitchFamily="18" charset="0"/>
                <a:cs typeface="Times New Roman" panose="02020603050405020304" pitchFamily="18" charset="0"/>
              </a:rPr>
              <a:t>3. It is infeasible to determine d given e and n.</a:t>
            </a:r>
            <a:endParaRPr lang="en-IN" dirty="0">
              <a:latin typeface="Times New Roman" panose="02020603050405020304" pitchFamily="18" charset="0"/>
              <a:cs typeface="Times New Roman" panose="02020603050405020304" pitchFamily="18" charset="0"/>
            </a:endParaRPr>
          </a:p>
        </p:txBody>
      </p:sp>
      <p:sp>
        <p:nvSpPr>
          <p:cNvPr id="7" name="TextBox 6">
            <a:extLst>
              <a:ext uri="{FF2B5EF4-FFF2-40B4-BE49-F238E27FC236}">
                <a16:creationId xmlns:a16="http://schemas.microsoft.com/office/drawing/2014/main" id="{7DEE82F6-2D72-40C2-D49C-CCA8CDFBDBFC}"/>
              </a:ext>
            </a:extLst>
          </p:cNvPr>
          <p:cNvSpPr txBox="1"/>
          <p:nvPr/>
        </p:nvSpPr>
        <p:spPr>
          <a:xfrm>
            <a:off x="440869" y="2969946"/>
            <a:ext cx="10662559" cy="873572"/>
          </a:xfrm>
          <a:prstGeom prst="rect">
            <a:avLst/>
          </a:prstGeom>
          <a:noFill/>
        </p:spPr>
        <p:txBody>
          <a:bodyPr wrap="square">
            <a:spAutoFit/>
          </a:bodyPr>
          <a:lstStyle/>
          <a:p>
            <a:pPr>
              <a:lnSpc>
                <a:spcPct val="150000"/>
              </a:lnSpc>
            </a:pPr>
            <a:r>
              <a:rPr lang="en-US" dirty="0">
                <a:latin typeface="Times New Roman" panose="02020603050405020304" pitchFamily="18" charset="0"/>
                <a:cs typeface="Times New Roman" panose="02020603050405020304" pitchFamily="18" charset="0"/>
              </a:rPr>
              <a:t>For now, we focus on the first requirement and consider the other questions later. We need to find a relationship of the form</a:t>
            </a:r>
            <a:endParaRPr lang="en-IN" dirty="0">
              <a:latin typeface="Times New Roman" panose="02020603050405020304" pitchFamily="18" charset="0"/>
              <a:cs typeface="Times New Roman" panose="02020603050405020304" pitchFamily="18" charset="0"/>
            </a:endParaRPr>
          </a:p>
        </p:txBody>
      </p:sp>
      <p:sp>
        <p:nvSpPr>
          <p:cNvPr id="9" name="TextBox 8">
            <a:extLst>
              <a:ext uri="{FF2B5EF4-FFF2-40B4-BE49-F238E27FC236}">
                <a16:creationId xmlns:a16="http://schemas.microsoft.com/office/drawing/2014/main" id="{1FFE42A3-E438-3DFD-E129-243230BCF060}"/>
              </a:ext>
            </a:extLst>
          </p:cNvPr>
          <p:cNvSpPr txBox="1"/>
          <p:nvPr/>
        </p:nvSpPr>
        <p:spPr>
          <a:xfrm>
            <a:off x="4010221" y="3710911"/>
            <a:ext cx="6098720" cy="369332"/>
          </a:xfrm>
          <a:prstGeom prst="rect">
            <a:avLst/>
          </a:prstGeom>
          <a:noFill/>
        </p:spPr>
        <p:txBody>
          <a:bodyPr wrap="square">
            <a:spAutoFit/>
          </a:bodyPr>
          <a:lstStyle/>
          <a:p>
            <a:r>
              <a:rPr lang="en-IN" dirty="0">
                <a:latin typeface="Times New Roman" panose="02020603050405020304" pitchFamily="18" charset="0"/>
                <a:cs typeface="Times New Roman" panose="02020603050405020304" pitchFamily="18" charset="0"/>
              </a:rPr>
              <a:t>Med mod n = M </a:t>
            </a:r>
          </a:p>
        </p:txBody>
      </p:sp>
      <p:pic>
        <p:nvPicPr>
          <p:cNvPr id="11" name="Picture 10">
            <a:extLst>
              <a:ext uri="{FF2B5EF4-FFF2-40B4-BE49-F238E27FC236}">
                <a16:creationId xmlns:a16="http://schemas.microsoft.com/office/drawing/2014/main" id="{A8022B40-C218-F1F2-463B-41EE3EDDD985}"/>
              </a:ext>
            </a:extLst>
          </p:cNvPr>
          <p:cNvPicPr>
            <a:picLocks noChangeAspect="1"/>
          </p:cNvPicPr>
          <p:nvPr/>
        </p:nvPicPr>
        <p:blipFill>
          <a:blip r:embed="rId2"/>
          <a:stretch>
            <a:fillRect/>
          </a:stretch>
        </p:blipFill>
        <p:spPr>
          <a:xfrm>
            <a:off x="848973" y="4584484"/>
            <a:ext cx="10254455" cy="1751508"/>
          </a:xfrm>
          <a:prstGeom prst="rect">
            <a:avLst/>
          </a:prstGeom>
        </p:spPr>
      </p:pic>
    </p:spTree>
    <p:extLst>
      <p:ext uri="{BB962C8B-B14F-4D97-AF65-F5344CB8AC3E}">
        <p14:creationId xmlns:p14="http://schemas.microsoft.com/office/powerpoint/2010/main" val="110174681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2CFB8485-9798-D39B-2F3D-3F9C34ACD7DE}"/>
              </a:ext>
            </a:extLst>
          </p:cNvPr>
          <p:cNvPicPr>
            <a:picLocks noChangeAspect="1"/>
          </p:cNvPicPr>
          <p:nvPr/>
        </p:nvPicPr>
        <p:blipFill>
          <a:blip r:embed="rId2"/>
          <a:stretch>
            <a:fillRect/>
          </a:stretch>
        </p:blipFill>
        <p:spPr>
          <a:xfrm>
            <a:off x="1140019" y="1295411"/>
            <a:ext cx="9257457" cy="2521597"/>
          </a:xfrm>
          <a:prstGeom prst="rect">
            <a:avLst/>
          </a:prstGeom>
        </p:spPr>
      </p:pic>
      <p:sp>
        <p:nvSpPr>
          <p:cNvPr id="5" name="TextBox 4">
            <a:extLst>
              <a:ext uri="{FF2B5EF4-FFF2-40B4-BE49-F238E27FC236}">
                <a16:creationId xmlns:a16="http://schemas.microsoft.com/office/drawing/2014/main" id="{39F65557-2DBB-50C0-A75A-79A633464E94}"/>
              </a:ext>
            </a:extLst>
          </p:cNvPr>
          <p:cNvSpPr txBox="1"/>
          <p:nvPr/>
        </p:nvSpPr>
        <p:spPr>
          <a:xfrm>
            <a:off x="711653" y="3817008"/>
            <a:ext cx="10114190" cy="1289071"/>
          </a:xfrm>
          <a:prstGeom prst="rect">
            <a:avLst/>
          </a:prstGeom>
          <a:noFill/>
        </p:spPr>
        <p:txBody>
          <a:bodyPr wrap="square">
            <a:spAutoFit/>
          </a:bodyPr>
          <a:lstStyle/>
          <a:p>
            <a:pPr algn="just">
              <a:lnSpc>
                <a:spcPct val="150000"/>
              </a:lnSpc>
            </a:pPr>
            <a:r>
              <a:rPr lang="en-US" dirty="0">
                <a:latin typeface="Times New Roman" panose="02020603050405020304" pitchFamily="18" charset="0"/>
                <a:cs typeface="Times New Roman" panose="02020603050405020304" pitchFamily="18" charset="0"/>
              </a:rPr>
              <a:t>The private key consists of {d, n} and the public key consists of {e, n}. Suppose that user A has published its public key and that user B wishes to send the message M to A. Then B calculates C = Me mod n and transmits C. On receipt of this ci phertext, user A decrypts by calculating M = Cd mod n.</a:t>
            </a:r>
            <a:endParaRPr lang="en-IN"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567136097"/>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1A430C19-AC3C-5E94-B2A1-F97D4F59705D}"/>
              </a:ext>
            </a:extLst>
          </p:cNvPr>
          <p:cNvSpPr txBox="1"/>
          <p:nvPr/>
        </p:nvSpPr>
        <p:spPr>
          <a:xfrm>
            <a:off x="624566" y="1124266"/>
            <a:ext cx="10666639" cy="1289071"/>
          </a:xfrm>
          <a:prstGeom prst="rect">
            <a:avLst/>
          </a:prstGeom>
          <a:noFill/>
        </p:spPr>
        <p:txBody>
          <a:bodyPr wrap="square">
            <a:spAutoFit/>
          </a:bodyPr>
          <a:lstStyle/>
          <a:p>
            <a:pPr algn="just">
              <a:lnSpc>
                <a:spcPct val="150000"/>
              </a:lnSpc>
            </a:pPr>
            <a:r>
              <a:rPr lang="en-US" dirty="0">
                <a:latin typeface="Times New Roman" panose="02020603050405020304" pitchFamily="18" charset="0"/>
                <a:cs typeface="Times New Roman" panose="02020603050405020304" pitchFamily="18" charset="0"/>
              </a:rPr>
              <a:t>Figure 9.5 summarizes the RSA algorithm. It corresponds to Figure 9.1a: Alice generates a public/private key pair; Bob encrypts using Alice’s public key; and Alice decrypts using her private key. An example from [SING99] is shown in Figure 9.6. For this example, the keys were generated as follows.</a:t>
            </a:r>
            <a:endParaRPr lang="en-IN" dirty="0">
              <a:latin typeface="Times New Roman" panose="02020603050405020304" pitchFamily="18" charset="0"/>
              <a:cs typeface="Times New Roman" panose="02020603050405020304" pitchFamily="18" charset="0"/>
            </a:endParaRPr>
          </a:p>
        </p:txBody>
      </p:sp>
      <p:sp>
        <p:nvSpPr>
          <p:cNvPr id="5" name="TextBox 4">
            <a:extLst>
              <a:ext uri="{FF2B5EF4-FFF2-40B4-BE49-F238E27FC236}">
                <a16:creationId xmlns:a16="http://schemas.microsoft.com/office/drawing/2014/main" id="{053DCAD9-907D-DDA2-B244-B7CEEB3ED013}"/>
              </a:ext>
            </a:extLst>
          </p:cNvPr>
          <p:cNvSpPr txBox="1"/>
          <p:nvPr/>
        </p:nvSpPr>
        <p:spPr>
          <a:xfrm>
            <a:off x="991960" y="2413337"/>
            <a:ext cx="9931853" cy="2535566"/>
          </a:xfrm>
          <a:prstGeom prst="rect">
            <a:avLst/>
          </a:prstGeom>
          <a:noFill/>
        </p:spPr>
        <p:txBody>
          <a:bodyPr wrap="square">
            <a:spAutoFit/>
          </a:bodyPr>
          <a:lstStyle/>
          <a:p>
            <a:pPr marL="342900" indent="-342900" algn="just">
              <a:lnSpc>
                <a:spcPct val="150000"/>
              </a:lnSpc>
              <a:buAutoNum type="arabicPeriod"/>
            </a:pPr>
            <a:r>
              <a:rPr lang="en-US" dirty="0">
                <a:latin typeface="Times New Roman" panose="02020603050405020304" pitchFamily="18" charset="0"/>
                <a:cs typeface="Times New Roman" panose="02020603050405020304" pitchFamily="18" charset="0"/>
              </a:rPr>
              <a:t>Select two prime numbers, p = 17 and q = 11. </a:t>
            </a:r>
          </a:p>
          <a:p>
            <a:pPr algn="just">
              <a:lnSpc>
                <a:spcPct val="150000"/>
              </a:lnSpc>
            </a:pPr>
            <a:r>
              <a:rPr lang="en-US" dirty="0">
                <a:latin typeface="Times New Roman" panose="02020603050405020304" pitchFamily="18" charset="0"/>
                <a:cs typeface="Times New Roman" panose="02020603050405020304" pitchFamily="18" charset="0"/>
              </a:rPr>
              <a:t>2. Calculate n = pq = 17 * 11 = 187. </a:t>
            </a:r>
          </a:p>
          <a:p>
            <a:pPr algn="just">
              <a:lnSpc>
                <a:spcPct val="150000"/>
              </a:lnSpc>
            </a:pPr>
            <a:r>
              <a:rPr lang="en-US" dirty="0">
                <a:latin typeface="Times New Roman" panose="02020603050405020304" pitchFamily="18" charset="0"/>
                <a:cs typeface="Times New Roman" panose="02020603050405020304" pitchFamily="18" charset="0"/>
              </a:rPr>
              <a:t>3. Calculate f(n) = (p- 1)(q- 1) = 16 * 10 = 160. </a:t>
            </a:r>
          </a:p>
          <a:p>
            <a:pPr algn="just">
              <a:lnSpc>
                <a:spcPct val="150000"/>
              </a:lnSpc>
            </a:pPr>
            <a:r>
              <a:rPr lang="en-US" dirty="0">
                <a:latin typeface="Times New Roman" panose="02020603050405020304" pitchFamily="18" charset="0"/>
                <a:cs typeface="Times New Roman" panose="02020603050405020304" pitchFamily="18" charset="0"/>
              </a:rPr>
              <a:t>4. Select e such that e is relatively prime to f(n) = 160 and less than f(n); we choose e = 7. </a:t>
            </a:r>
          </a:p>
          <a:p>
            <a:pPr algn="just">
              <a:lnSpc>
                <a:spcPct val="150000"/>
              </a:lnSpc>
            </a:pPr>
            <a:r>
              <a:rPr lang="en-US" dirty="0">
                <a:latin typeface="Times New Roman" panose="02020603050405020304" pitchFamily="18" charset="0"/>
                <a:cs typeface="Times New Roman" panose="02020603050405020304" pitchFamily="18" charset="0"/>
              </a:rPr>
              <a:t>5. Determine d such that de K 1 (mod 160) and d 6 160. The correct value is </a:t>
            </a:r>
          </a:p>
          <a:p>
            <a:pPr algn="just">
              <a:lnSpc>
                <a:spcPct val="150000"/>
              </a:lnSpc>
            </a:pPr>
            <a:r>
              <a:rPr lang="en-US" dirty="0">
                <a:latin typeface="Times New Roman" panose="02020603050405020304" pitchFamily="18" charset="0"/>
                <a:cs typeface="Times New Roman" panose="02020603050405020304" pitchFamily="18" charset="0"/>
              </a:rPr>
              <a:t>d = 23, because 23 * 7 = 161 = (1 * 160) + 1; d can be calculated using the extended Euclid’s algorithm </a:t>
            </a:r>
            <a:endParaRPr lang="en-IN"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95844702"/>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A2A79C0C-B9EA-3530-124C-E2C19C8554CD}"/>
              </a:ext>
            </a:extLst>
          </p:cNvPr>
          <p:cNvSpPr txBox="1"/>
          <p:nvPr/>
        </p:nvSpPr>
        <p:spPr>
          <a:xfrm>
            <a:off x="753807" y="1301067"/>
            <a:ext cx="10940143" cy="1289071"/>
          </a:xfrm>
          <a:prstGeom prst="rect">
            <a:avLst/>
          </a:prstGeom>
          <a:noFill/>
        </p:spPr>
        <p:txBody>
          <a:bodyPr wrap="square">
            <a:spAutoFit/>
          </a:bodyPr>
          <a:lstStyle/>
          <a:p>
            <a:pPr algn="just">
              <a:lnSpc>
                <a:spcPct val="150000"/>
              </a:lnSpc>
            </a:pPr>
            <a:r>
              <a:rPr lang="en-US" dirty="0">
                <a:latin typeface="Times New Roman" panose="02020603050405020304" pitchFamily="18" charset="0"/>
                <a:cs typeface="Times New Roman" panose="02020603050405020304" pitchFamily="18" charset="0"/>
              </a:rPr>
              <a:t>The resulting keys are public key PU = {7, 187} and private key PR = {23, 187}. The example shows the use of these keys for a plaintext input of M = 88. For encryption, we need to calculate C = 887 mod 187. Exploiting the properties of modular arithmetic, we can do this as follows.</a:t>
            </a:r>
            <a:endParaRPr lang="en-IN" dirty="0">
              <a:latin typeface="Times New Roman" panose="02020603050405020304" pitchFamily="18" charset="0"/>
              <a:cs typeface="Times New Roman" panose="02020603050405020304" pitchFamily="18" charset="0"/>
            </a:endParaRPr>
          </a:p>
        </p:txBody>
      </p:sp>
      <p:pic>
        <p:nvPicPr>
          <p:cNvPr id="5" name="Picture 4">
            <a:extLst>
              <a:ext uri="{FF2B5EF4-FFF2-40B4-BE49-F238E27FC236}">
                <a16:creationId xmlns:a16="http://schemas.microsoft.com/office/drawing/2014/main" id="{7FC5608A-EFB3-4BD6-2C79-B69EA6572C6C}"/>
              </a:ext>
            </a:extLst>
          </p:cNvPr>
          <p:cNvPicPr>
            <a:picLocks noChangeAspect="1"/>
          </p:cNvPicPr>
          <p:nvPr/>
        </p:nvPicPr>
        <p:blipFill>
          <a:blip r:embed="rId2"/>
          <a:stretch>
            <a:fillRect/>
          </a:stretch>
        </p:blipFill>
        <p:spPr>
          <a:xfrm>
            <a:off x="820511" y="2924784"/>
            <a:ext cx="7425418" cy="2176463"/>
          </a:xfrm>
          <a:prstGeom prst="rect">
            <a:avLst/>
          </a:prstGeom>
        </p:spPr>
      </p:pic>
    </p:spTree>
    <p:extLst>
      <p:ext uri="{BB962C8B-B14F-4D97-AF65-F5344CB8AC3E}">
        <p14:creationId xmlns:p14="http://schemas.microsoft.com/office/powerpoint/2010/main" val="3765570803"/>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AAC23F77-82E8-CC71-5351-C1862B7047AF}"/>
              </a:ext>
            </a:extLst>
          </p:cNvPr>
          <p:cNvPicPr>
            <a:picLocks noChangeAspect="1"/>
          </p:cNvPicPr>
          <p:nvPr/>
        </p:nvPicPr>
        <p:blipFill>
          <a:blip r:embed="rId2"/>
          <a:stretch>
            <a:fillRect/>
          </a:stretch>
        </p:blipFill>
        <p:spPr>
          <a:xfrm>
            <a:off x="919898" y="962039"/>
            <a:ext cx="7527472" cy="2920774"/>
          </a:xfrm>
          <a:prstGeom prst="rect">
            <a:avLst/>
          </a:prstGeom>
        </p:spPr>
      </p:pic>
      <p:sp>
        <p:nvSpPr>
          <p:cNvPr id="5" name="TextBox 4">
            <a:extLst>
              <a:ext uri="{FF2B5EF4-FFF2-40B4-BE49-F238E27FC236}">
                <a16:creationId xmlns:a16="http://schemas.microsoft.com/office/drawing/2014/main" id="{C0B07A7B-0D2F-263B-B1BD-2616F9901370}"/>
              </a:ext>
            </a:extLst>
          </p:cNvPr>
          <p:cNvSpPr txBox="1"/>
          <p:nvPr/>
        </p:nvSpPr>
        <p:spPr>
          <a:xfrm>
            <a:off x="506184" y="3775893"/>
            <a:ext cx="10744201" cy="2120068"/>
          </a:xfrm>
          <a:prstGeom prst="rect">
            <a:avLst/>
          </a:prstGeom>
          <a:noFill/>
        </p:spPr>
        <p:txBody>
          <a:bodyPr wrap="square">
            <a:spAutoFit/>
          </a:bodyPr>
          <a:lstStyle/>
          <a:p>
            <a:pPr algn="just">
              <a:lnSpc>
                <a:spcPct val="150000"/>
              </a:lnSpc>
            </a:pPr>
            <a:r>
              <a:rPr lang="en-US" dirty="0">
                <a:latin typeface="Times New Roman" panose="02020603050405020304" pitchFamily="18" charset="0"/>
                <a:cs typeface="Times New Roman" panose="02020603050405020304" pitchFamily="18" charset="0"/>
              </a:rPr>
              <a:t>We now look at an example from [HELL79], which shows the use of RSA to process multiple blocks of data. In this simple example, the plaintext is an alpha numeric string. Each plaintext symbol is assigned a unique code of two decimal digits (e.g., a = 00, A = 26).6 A plaintext block consists of four decimal digits, or two alphanumeric characters. Figure 9.7a illustrates the sequence of events for the encryption of multiple blocks, and Figure 9.7b gives a specific example. The circled numbers indicate the order in which operations are performed</a:t>
            </a:r>
            <a:endParaRPr lang="en-IN"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289079781"/>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BA0ACC23-599E-007F-A3F6-0AAA5614D9D9}"/>
              </a:ext>
            </a:extLst>
          </p:cNvPr>
          <p:cNvPicPr>
            <a:picLocks noChangeAspect="1"/>
          </p:cNvPicPr>
          <p:nvPr/>
        </p:nvPicPr>
        <p:blipFill>
          <a:blip r:embed="rId2"/>
          <a:stretch>
            <a:fillRect/>
          </a:stretch>
        </p:blipFill>
        <p:spPr>
          <a:xfrm>
            <a:off x="3241529" y="886119"/>
            <a:ext cx="6250925" cy="5413342"/>
          </a:xfrm>
          <a:prstGeom prst="rect">
            <a:avLst/>
          </a:prstGeom>
        </p:spPr>
      </p:pic>
    </p:spTree>
    <p:extLst>
      <p:ext uri="{BB962C8B-B14F-4D97-AF65-F5344CB8AC3E}">
        <p14:creationId xmlns:p14="http://schemas.microsoft.com/office/powerpoint/2010/main" val="336380886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8952B901-85F3-FFBE-0821-1B3FE850D24F}"/>
              </a:ext>
            </a:extLst>
          </p:cNvPr>
          <p:cNvSpPr txBox="1"/>
          <p:nvPr/>
        </p:nvSpPr>
        <p:spPr>
          <a:xfrm>
            <a:off x="360947" y="1487285"/>
            <a:ext cx="11470105" cy="2120068"/>
          </a:xfrm>
          <a:prstGeom prst="rect">
            <a:avLst/>
          </a:prstGeom>
          <a:noFill/>
        </p:spPr>
        <p:txBody>
          <a:bodyPr wrap="square">
            <a:spAutoFit/>
          </a:bodyPr>
          <a:lstStyle/>
          <a:p>
            <a:pPr marL="285750" indent="-285750" algn="just">
              <a:lnSpc>
                <a:spcPct val="150000"/>
              </a:lnSpc>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This generates the sequence {7, 17, 23, 1, 7, etc.}, which is also clearly unsatisfactory. Of the 32 possible values, only four are used; thus, the sequence is said to have a period of 4. </a:t>
            </a:r>
          </a:p>
          <a:p>
            <a:pPr marL="285750" indent="-285750" algn="just">
              <a:lnSpc>
                <a:spcPct val="150000"/>
              </a:lnSpc>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If, instead, we change the value of a to 5, then the sequence is {5, 25, 29, 17, 21, 9, 13, 1, 5, etc. }, which increases the period to 8.</a:t>
            </a:r>
          </a:p>
          <a:p>
            <a:pPr marL="285750" indent="-285750" algn="just">
              <a:lnSpc>
                <a:spcPct val="150000"/>
              </a:lnSpc>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Thus, a value of m near to or equal to 231 is typically chosen.</a:t>
            </a:r>
            <a:endParaRPr lang="en-IN" dirty="0">
              <a:latin typeface="Times New Roman" panose="02020603050405020304" pitchFamily="18" charset="0"/>
              <a:cs typeface="Times New Roman" panose="02020603050405020304" pitchFamily="18" charset="0"/>
            </a:endParaRPr>
          </a:p>
        </p:txBody>
      </p:sp>
      <p:pic>
        <p:nvPicPr>
          <p:cNvPr id="7" name="Picture 6">
            <a:extLst>
              <a:ext uri="{FF2B5EF4-FFF2-40B4-BE49-F238E27FC236}">
                <a16:creationId xmlns:a16="http://schemas.microsoft.com/office/drawing/2014/main" id="{9AB7E6FE-1725-690D-8355-4E80AED7D8F0}"/>
              </a:ext>
            </a:extLst>
          </p:cNvPr>
          <p:cNvPicPr>
            <a:picLocks noChangeAspect="1"/>
          </p:cNvPicPr>
          <p:nvPr/>
        </p:nvPicPr>
        <p:blipFill>
          <a:blip r:embed="rId2"/>
          <a:stretch>
            <a:fillRect/>
          </a:stretch>
        </p:blipFill>
        <p:spPr>
          <a:xfrm>
            <a:off x="360947" y="3913773"/>
            <a:ext cx="8871285" cy="1829301"/>
          </a:xfrm>
          <a:prstGeom prst="rect">
            <a:avLst/>
          </a:prstGeom>
        </p:spPr>
      </p:pic>
    </p:spTree>
    <p:extLst>
      <p:ext uri="{BB962C8B-B14F-4D97-AF65-F5344CB8AC3E}">
        <p14:creationId xmlns:p14="http://schemas.microsoft.com/office/powerpoint/2010/main" val="2169996248"/>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3AFFE72B-49DD-E45A-E3AA-72B0623083B9}"/>
              </a:ext>
            </a:extLst>
          </p:cNvPr>
          <p:cNvSpPr txBox="1"/>
          <p:nvPr/>
        </p:nvSpPr>
        <p:spPr>
          <a:xfrm>
            <a:off x="522514" y="1404257"/>
            <a:ext cx="10891157" cy="1289071"/>
          </a:xfrm>
          <a:prstGeom prst="rect">
            <a:avLst/>
          </a:prstGeom>
          <a:noFill/>
        </p:spPr>
        <p:txBody>
          <a:bodyPr wrap="square">
            <a:spAutoFit/>
          </a:bodyPr>
          <a:lstStyle/>
          <a:p>
            <a:pPr algn="just">
              <a:lnSpc>
                <a:spcPct val="150000"/>
              </a:lnSpc>
            </a:pPr>
            <a:r>
              <a:rPr lang="en-US" dirty="0">
                <a:latin typeface="Times New Roman" panose="02020603050405020304" pitchFamily="18" charset="0"/>
                <a:cs typeface="Times New Roman" panose="02020603050405020304" pitchFamily="18" charset="0"/>
              </a:rPr>
              <a:t>A plaintext block consists of four decimal digits, or two alphanumeric characters. Figure 9.7a illustrates the sequence of events for the encryption of multiple blocks, and Figure 9.7b gives a specific example. The circled numbers indicate the order in which operations are performed.</a:t>
            </a:r>
            <a:endParaRPr lang="en-IN" dirty="0">
              <a:latin typeface="Times New Roman" panose="02020603050405020304" pitchFamily="18" charset="0"/>
              <a:cs typeface="Times New Roman" panose="02020603050405020304" pitchFamily="18" charset="0"/>
            </a:endParaRPr>
          </a:p>
        </p:txBody>
      </p:sp>
      <p:sp>
        <p:nvSpPr>
          <p:cNvPr id="5" name="TextBox 4">
            <a:extLst>
              <a:ext uri="{FF2B5EF4-FFF2-40B4-BE49-F238E27FC236}">
                <a16:creationId xmlns:a16="http://schemas.microsoft.com/office/drawing/2014/main" id="{AE3A8C70-03FF-FE5F-E092-F7599D21CCEB}"/>
              </a:ext>
            </a:extLst>
          </p:cNvPr>
          <p:cNvSpPr txBox="1"/>
          <p:nvPr/>
        </p:nvSpPr>
        <p:spPr>
          <a:xfrm>
            <a:off x="457200" y="3167390"/>
            <a:ext cx="6098720" cy="523220"/>
          </a:xfrm>
          <a:prstGeom prst="rect">
            <a:avLst/>
          </a:prstGeom>
          <a:noFill/>
        </p:spPr>
        <p:txBody>
          <a:bodyPr wrap="square">
            <a:spAutoFit/>
          </a:bodyPr>
          <a:lstStyle/>
          <a:p>
            <a:r>
              <a:rPr lang="en-IN" sz="2800" b="1" dirty="0">
                <a:latin typeface="Times New Roman" panose="02020603050405020304" pitchFamily="18" charset="0"/>
                <a:cs typeface="Times New Roman" panose="02020603050405020304" pitchFamily="18" charset="0"/>
              </a:rPr>
              <a:t>Computational Aspects </a:t>
            </a:r>
          </a:p>
        </p:txBody>
      </p:sp>
      <p:sp>
        <p:nvSpPr>
          <p:cNvPr id="7" name="TextBox 6">
            <a:extLst>
              <a:ext uri="{FF2B5EF4-FFF2-40B4-BE49-F238E27FC236}">
                <a16:creationId xmlns:a16="http://schemas.microsoft.com/office/drawing/2014/main" id="{B78CDFCC-9149-1FBE-DE4A-DF7B3E44BF48}"/>
              </a:ext>
            </a:extLst>
          </p:cNvPr>
          <p:cNvSpPr txBox="1"/>
          <p:nvPr/>
        </p:nvSpPr>
        <p:spPr>
          <a:xfrm>
            <a:off x="457200" y="4021176"/>
            <a:ext cx="11021786" cy="1289071"/>
          </a:xfrm>
          <a:prstGeom prst="rect">
            <a:avLst/>
          </a:prstGeom>
          <a:noFill/>
        </p:spPr>
        <p:txBody>
          <a:bodyPr wrap="square">
            <a:spAutoFit/>
          </a:bodyPr>
          <a:lstStyle/>
          <a:p>
            <a:pPr algn="just">
              <a:lnSpc>
                <a:spcPct val="150000"/>
              </a:lnSpc>
            </a:pPr>
            <a:r>
              <a:rPr lang="en-US" dirty="0">
                <a:latin typeface="Times New Roman" panose="02020603050405020304" pitchFamily="18" charset="0"/>
                <a:cs typeface="Times New Roman" panose="02020603050405020304" pitchFamily="18" charset="0"/>
              </a:rPr>
              <a:t>We now turn to the issue of the complexity of the computation required to use RSA. There are actually two issues to consider: encryption/decryption and key generation. Let us look first at the process of encryption and decryption and then consider key generation</a:t>
            </a:r>
            <a:endParaRPr lang="en-IN"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339406447"/>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E94698AA-E193-BD76-363C-EB9533FF76DC}"/>
              </a:ext>
            </a:extLst>
          </p:cNvPr>
          <p:cNvPicPr>
            <a:picLocks noChangeAspect="1"/>
          </p:cNvPicPr>
          <p:nvPr/>
        </p:nvPicPr>
        <p:blipFill>
          <a:blip r:embed="rId2"/>
          <a:stretch>
            <a:fillRect/>
          </a:stretch>
        </p:blipFill>
        <p:spPr>
          <a:xfrm>
            <a:off x="2034271" y="942681"/>
            <a:ext cx="6861769" cy="5447850"/>
          </a:xfrm>
          <a:prstGeom prst="rect">
            <a:avLst/>
          </a:prstGeom>
        </p:spPr>
      </p:pic>
    </p:spTree>
    <p:extLst>
      <p:ext uri="{BB962C8B-B14F-4D97-AF65-F5344CB8AC3E}">
        <p14:creationId xmlns:p14="http://schemas.microsoft.com/office/powerpoint/2010/main" val="2947976204"/>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829E1BA2-5A01-2359-A325-D2D60E3CC3BD}"/>
              </a:ext>
            </a:extLst>
          </p:cNvPr>
          <p:cNvSpPr txBox="1"/>
          <p:nvPr/>
        </p:nvSpPr>
        <p:spPr>
          <a:xfrm>
            <a:off x="489856" y="1337067"/>
            <a:ext cx="10793186" cy="1289071"/>
          </a:xfrm>
          <a:prstGeom prst="rect">
            <a:avLst/>
          </a:prstGeom>
          <a:noFill/>
        </p:spPr>
        <p:txBody>
          <a:bodyPr wrap="square">
            <a:spAutoFit/>
          </a:bodyPr>
          <a:lstStyle/>
          <a:p>
            <a:pPr algn="just">
              <a:lnSpc>
                <a:spcPct val="150000"/>
              </a:lnSpc>
            </a:pPr>
            <a:r>
              <a:rPr lang="en-US" b="1" dirty="0">
                <a:latin typeface="Times New Roman" panose="02020603050405020304" pitchFamily="18" charset="0"/>
                <a:cs typeface="Times New Roman" panose="02020603050405020304" pitchFamily="18" charset="0"/>
              </a:rPr>
              <a:t>EXPONENTIATION IN MODULAR ARITHMETIC </a:t>
            </a:r>
            <a:r>
              <a:rPr lang="en-US" dirty="0">
                <a:latin typeface="Times New Roman" panose="02020603050405020304" pitchFamily="18" charset="0"/>
                <a:cs typeface="Times New Roman" panose="02020603050405020304" pitchFamily="18" charset="0"/>
              </a:rPr>
              <a:t>Both encryption and decryption in RSA involve raising an integer to an integer power, mod n. Fortunately, as the preceding example shows, we can make use of a property of modular arithmetic:</a:t>
            </a:r>
            <a:endParaRPr lang="en-IN" dirty="0">
              <a:latin typeface="Times New Roman" panose="02020603050405020304" pitchFamily="18" charset="0"/>
              <a:cs typeface="Times New Roman" panose="02020603050405020304" pitchFamily="18" charset="0"/>
            </a:endParaRPr>
          </a:p>
        </p:txBody>
      </p:sp>
      <p:sp>
        <p:nvSpPr>
          <p:cNvPr id="5" name="TextBox 4">
            <a:extLst>
              <a:ext uri="{FF2B5EF4-FFF2-40B4-BE49-F238E27FC236}">
                <a16:creationId xmlns:a16="http://schemas.microsoft.com/office/drawing/2014/main" id="{5D7902C9-89FA-A9F8-1128-DE0FEFEB9278}"/>
              </a:ext>
            </a:extLst>
          </p:cNvPr>
          <p:cNvSpPr txBox="1"/>
          <p:nvPr/>
        </p:nvSpPr>
        <p:spPr>
          <a:xfrm>
            <a:off x="3046640" y="2721819"/>
            <a:ext cx="6098720" cy="369332"/>
          </a:xfrm>
          <a:prstGeom prst="rect">
            <a:avLst/>
          </a:prstGeom>
          <a:noFill/>
        </p:spPr>
        <p:txBody>
          <a:bodyPr wrap="square">
            <a:spAutoFit/>
          </a:bodyPr>
          <a:lstStyle/>
          <a:p>
            <a:r>
              <a:rPr lang="en-IN" dirty="0">
                <a:latin typeface="Times New Roman" panose="02020603050405020304" pitchFamily="18" charset="0"/>
                <a:cs typeface="Times New Roman" panose="02020603050405020304" pitchFamily="18" charset="0"/>
              </a:rPr>
              <a:t>[(a mod n) * (b mod n)] mod n = (a * b) mod n</a:t>
            </a:r>
          </a:p>
        </p:txBody>
      </p:sp>
      <p:sp>
        <p:nvSpPr>
          <p:cNvPr id="7" name="TextBox 6">
            <a:extLst>
              <a:ext uri="{FF2B5EF4-FFF2-40B4-BE49-F238E27FC236}">
                <a16:creationId xmlns:a16="http://schemas.microsoft.com/office/drawing/2014/main" id="{B40E9446-EE77-EC3B-B3C0-71D1A26427CC}"/>
              </a:ext>
            </a:extLst>
          </p:cNvPr>
          <p:cNvSpPr txBox="1"/>
          <p:nvPr/>
        </p:nvSpPr>
        <p:spPr>
          <a:xfrm>
            <a:off x="681717" y="3508826"/>
            <a:ext cx="10601325" cy="1704569"/>
          </a:xfrm>
          <a:prstGeom prst="rect">
            <a:avLst/>
          </a:prstGeom>
          <a:noFill/>
        </p:spPr>
        <p:txBody>
          <a:bodyPr wrap="square">
            <a:spAutoFit/>
          </a:bodyPr>
          <a:lstStyle/>
          <a:p>
            <a:pPr algn="just">
              <a:lnSpc>
                <a:spcPct val="150000"/>
              </a:lnSpc>
            </a:pPr>
            <a:r>
              <a:rPr lang="en-US" dirty="0">
                <a:latin typeface="Times New Roman" panose="02020603050405020304" pitchFamily="18" charset="0"/>
                <a:cs typeface="Times New Roman" panose="02020603050405020304" pitchFamily="18" charset="0"/>
              </a:rPr>
              <a:t>Thus, we can reduce intermediate results modulo n. This makes the calculation practical.</a:t>
            </a:r>
          </a:p>
          <a:p>
            <a:pPr algn="just">
              <a:lnSpc>
                <a:spcPct val="150000"/>
              </a:lnSpc>
            </a:pPr>
            <a:r>
              <a:rPr lang="en-US" dirty="0">
                <a:latin typeface="Times New Roman" panose="02020603050405020304" pitchFamily="18" charset="0"/>
                <a:cs typeface="Times New Roman" panose="02020603050405020304" pitchFamily="18" charset="0"/>
              </a:rPr>
              <a:t> Another consideration is the efficiency of exponentiation, because with RSA, we are dealing with potentially large exponents. To see how efficiency might be in creased, consider that we wish to compute x16. A straightforward approach requires 15 multiplications:</a:t>
            </a:r>
            <a:endParaRPr lang="en-IN" dirty="0">
              <a:latin typeface="Times New Roman" panose="02020603050405020304" pitchFamily="18" charset="0"/>
              <a:cs typeface="Times New Roman" panose="02020603050405020304" pitchFamily="18" charset="0"/>
            </a:endParaRPr>
          </a:p>
        </p:txBody>
      </p:sp>
      <p:pic>
        <p:nvPicPr>
          <p:cNvPr id="11" name="Picture 10">
            <a:extLst>
              <a:ext uri="{FF2B5EF4-FFF2-40B4-BE49-F238E27FC236}">
                <a16:creationId xmlns:a16="http://schemas.microsoft.com/office/drawing/2014/main" id="{F1F5E51F-25B4-A3FD-0FB7-AEB7D077109B}"/>
              </a:ext>
            </a:extLst>
          </p:cNvPr>
          <p:cNvPicPr>
            <a:picLocks noChangeAspect="1"/>
          </p:cNvPicPr>
          <p:nvPr/>
        </p:nvPicPr>
        <p:blipFill>
          <a:blip r:embed="rId2"/>
          <a:stretch>
            <a:fillRect/>
          </a:stretch>
        </p:blipFill>
        <p:spPr>
          <a:xfrm>
            <a:off x="1673511" y="5404757"/>
            <a:ext cx="7341902" cy="407288"/>
          </a:xfrm>
          <a:prstGeom prst="rect">
            <a:avLst/>
          </a:prstGeom>
        </p:spPr>
      </p:pic>
    </p:spTree>
    <p:extLst>
      <p:ext uri="{BB962C8B-B14F-4D97-AF65-F5344CB8AC3E}">
        <p14:creationId xmlns:p14="http://schemas.microsoft.com/office/powerpoint/2010/main" val="1805352566"/>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7FB275C5-5C4D-38BE-41EC-00D19AD4318A}"/>
              </a:ext>
            </a:extLst>
          </p:cNvPr>
          <p:cNvSpPr txBox="1"/>
          <p:nvPr/>
        </p:nvSpPr>
        <p:spPr>
          <a:xfrm>
            <a:off x="481104" y="954464"/>
            <a:ext cx="10989128" cy="2540888"/>
          </a:xfrm>
          <a:prstGeom prst="rect">
            <a:avLst/>
          </a:prstGeom>
          <a:noFill/>
        </p:spPr>
        <p:txBody>
          <a:bodyPr wrap="square">
            <a:spAutoFit/>
          </a:bodyPr>
          <a:lstStyle/>
          <a:p>
            <a:pPr algn="just">
              <a:lnSpc>
                <a:spcPct val="150000"/>
              </a:lnSpc>
            </a:pPr>
            <a:r>
              <a:rPr lang="en-US" dirty="0">
                <a:latin typeface="Times New Roman" panose="02020603050405020304" pitchFamily="18" charset="0"/>
                <a:cs typeface="Times New Roman" panose="02020603050405020304" pitchFamily="18" charset="0"/>
              </a:rPr>
              <a:t>However, we can achieve the same final result with only four multiplications if we repeatedly take the square of each partial result, successively forming (x2, x4, x8, x16). As another example, suppose we wish to calculate x11 mod n for some integers x and n. Observe that x11 = x1+2+8 = (x)(x2)(x8). In this case, we compute x mod n, x2 mod n, x4 mod n, and x8 mod n and then calculate [(x mod n) * (x2 mod n) * (x8 mod n)] mod n</a:t>
            </a:r>
          </a:p>
          <a:p>
            <a:pPr algn="just">
              <a:lnSpc>
                <a:spcPct val="150000"/>
              </a:lnSpc>
            </a:pPr>
            <a:r>
              <a:rPr lang="en-US" dirty="0">
                <a:latin typeface="Times New Roman" panose="02020603050405020304" pitchFamily="18" charset="0"/>
                <a:cs typeface="Times New Roman" panose="02020603050405020304" pitchFamily="18" charset="0"/>
              </a:rPr>
              <a:t>              </a:t>
            </a:r>
            <a:r>
              <a:rPr lang="en-US" dirty="0"/>
              <a:t>More generally, suppose we wish to find the value ab mod n with a, b, and m positive integers. If we express b as a binary number bkbk-1 c b0, then we have</a:t>
            </a:r>
            <a:endParaRPr lang="en-IN" dirty="0">
              <a:latin typeface="Times New Roman" panose="02020603050405020304" pitchFamily="18" charset="0"/>
              <a:cs typeface="Times New Roman" panose="02020603050405020304" pitchFamily="18" charset="0"/>
            </a:endParaRPr>
          </a:p>
        </p:txBody>
      </p:sp>
      <p:pic>
        <p:nvPicPr>
          <p:cNvPr id="5" name="Picture 4">
            <a:extLst>
              <a:ext uri="{FF2B5EF4-FFF2-40B4-BE49-F238E27FC236}">
                <a16:creationId xmlns:a16="http://schemas.microsoft.com/office/drawing/2014/main" id="{7603F6A6-A59D-CAB9-4727-C6BF0FE8348C}"/>
              </a:ext>
            </a:extLst>
          </p:cNvPr>
          <p:cNvPicPr>
            <a:picLocks noChangeAspect="1"/>
          </p:cNvPicPr>
          <p:nvPr/>
        </p:nvPicPr>
        <p:blipFill>
          <a:blip r:embed="rId2"/>
          <a:stretch>
            <a:fillRect/>
          </a:stretch>
        </p:blipFill>
        <p:spPr>
          <a:xfrm>
            <a:off x="1793912" y="3859127"/>
            <a:ext cx="6419850" cy="2438400"/>
          </a:xfrm>
          <a:prstGeom prst="rect">
            <a:avLst/>
          </a:prstGeom>
        </p:spPr>
      </p:pic>
    </p:spTree>
    <p:extLst>
      <p:ext uri="{BB962C8B-B14F-4D97-AF65-F5344CB8AC3E}">
        <p14:creationId xmlns:p14="http://schemas.microsoft.com/office/powerpoint/2010/main" val="96716528"/>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21879610-CFF1-D922-3BDD-921BA43F69A7}"/>
              </a:ext>
            </a:extLst>
          </p:cNvPr>
          <p:cNvSpPr txBox="1"/>
          <p:nvPr/>
        </p:nvSpPr>
        <p:spPr>
          <a:xfrm>
            <a:off x="277586" y="1057485"/>
            <a:ext cx="10923814" cy="1704569"/>
          </a:xfrm>
          <a:prstGeom prst="rect">
            <a:avLst/>
          </a:prstGeom>
          <a:noFill/>
        </p:spPr>
        <p:txBody>
          <a:bodyPr wrap="square">
            <a:spAutoFit/>
          </a:bodyPr>
          <a:lstStyle/>
          <a:p>
            <a:pPr algn="just">
              <a:lnSpc>
                <a:spcPct val="150000"/>
              </a:lnSpc>
            </a:pPr>
            <a:r>
              <a:rPr lang="en-US" b="1" dirty="0">
                <a:latin typeface="Times New Roman" panose="02020603050405020304" pitchFamily="18" charset="0"/>
                <a:cs typeface="Times New Roman" panose="02020603050405020304" pitchFamily="18" charset="0"/>
              </a:rPr>
              <a:t>EFFICIENT OPERATION USING THE PUBLIC KEY </a:t>
            </a:r>
            <a:r>
              <a:rPr lang="en-US" dirty="0">
                <a:latin typeface="Times New Roman" panose="02020603050405020304" pitchFamily="18" charset="0"/>
                <a:cs typeface="Times New Roman" panose="02020603050405020304" pitchFamily="18" charset="0"/>
              </a:rPr>
              <a:t>To speed up the operation of the RSA algorithm using the public key, a specific choice of e is usually made. The most common choice is 65537 (216 + 1); two other popular choices are 3 and 17. Each of these choices has only two 1 bits, so the number of multiplications required to per form exponentiation is minimized.</a:t>
            </a:r>
            <a:endParaRPr lang="en-IN" dirty="0">
              <a:latin typeface="Times New Roman" panose="02020603050405020304" pitchFamily="18" charset="0"/>
              <a:cs typeface="Times New Roman" panose="02020603050405020304" pitchFamily="18" charset="0"/>
            </a:endParaRPr>
          </a:p>
        </p:txBody>
      </p:sp>
      <p:pic>
        <p:nvPicPr>
          <p:cNvPr id="5" name="Picture 4">
            <a:extLst>
              <a:ext uri="{FF2B5EF4-FFF2-40B4-BE49-F238E27FC236}">
                <a16:creationId xmlns:a16="http://schemas.microsoft.com/office/drawing/2014/main" id="{0F95DAAA-DB2D-FB05-286D-856155E0DE95}"/>
              </a:ext>
            </a:extLst>
          </p:cNvPr>
          <p:cNvPicPr>
            <a:picLocks noChangeAspect="1"/>
          </p:cNvPicPr>
          <p:nvPr/>
        </p:nvPicPr>
        <p:blipFill>
          <a:blip r:embed="rId2"/>
          <a:stretch>
            <a:fillRect/>
          </a:stretch>
        </p:blipFill>
        <p:spPr>
          <a:xfrm>
            <a:off x="2481944" y="2762054"/>
            <a:ext cx="4748416" cy="3687731"/>
          </a:xfrm>
          <a:prstGeom prst="rect">
            <a:avLst/>
          </a:prstGeom>
        </p:spPr>
      </p:pic>
    </p:spTree>
    <p:extLst>
      <p:ext uri="{BB962C8B-B14F-4D97-AF65-F5344CB8AC3E}">
        <p14:creationId xmlns:p14="http://schemas.microsoft.com/office/powerpoint/2010/main" val="233433768"/>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4EF313C2-6A88-DF7A-E0B0-5A90F37C69F0}"/>
              </a:ext>
            </a:extLst>
          </p:cNvPr>
          <p:cNvPicPr>
            <a:picLocks noChangeAspect="1"/>
          </p:cNvPicPr>
          <p:nvPr/>
        </p:nvPicPr>
        <p:blipFill>
          <a:blip r:embed="rId2"/>
          <a:stretch>
            <a:fillRect/>
          </a:stretch>
        </p:blipFill>
        <p:spPr>
          <a:xfrm>
            <a:off x="1093509" y="1277244"/>
            <a:ext cx="8072879" cy="2151756"/>
          </a:xfrm>
          <a:prstGeom prst="rect">
            <a:avLst/>
          </a:prstGeom>
        </p:spPr>
      </p:pic>
      <p:sp>
        <p:nvSpPr>
          <p:cNvPr id="5" name="TextBox 4">
            <a:extLst>
              <a:ext uri="{FF2B5EF4-FFF2-40B4-BE49-F238E27FC236}">
                <a16:creationId xmlns:a16="http://schemas.microsoft.com/office/drawing/2014/main" id="{D0106CE5-ABB6-3DB6-ED0E-1CBCC0A13433}"/>
              </a:ext>
            </a:extLst>
          </p:cNvPr>
          <p:cNvSpPr txBox="1"/>
          <p:nvPr/>
        </p:nvSpPr>
        <p:spPr>
          <a:xfrm>
            <a:off x="535432" y="3300176"/>
            <a:ext cx="11515726" cy="2951064"/>
          </a:xfrm>
          <a:prstGeom prst="rect">
            <a:avLst/>
          </a:prstGeom>
          <a:noFill/>
        </p:spPr>
        <p:txBody>
          <a:bodyPr wrap="square">
            <a:spAutoFit/>
          </a:bodyPr>
          <a:lstStyle/>
          <a:p>
            <a:pPr marL="285750" indent="-285750" algn="just">
              <a:lnSpc>
                <a:spcPct val="150000"/>
              </a:lnSpc>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However, with a very small public key, such as e = 3, RSA becomes vulnerable to a simple attack. Suppose we have three different RSA users who all use the value e = 3 but have unique values of n, namely (n1, n2, n3).</a:t>
            </a:r>
          </a:p>
          <a:p>
            <a:pPr marL="285750" indent="-285750" algn="just">
              <a:lnSpc>
                <a:spcPct val="150000"/>
              </a:lnSpc>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If user A sends the same encrypted message M to all three users, then the three ciphertexts are C1 = M3 mod n1, C2 = M3 mod n2, and C3 = M3 mod n3. It is likely that n1, n2, and n3 are pairwise relatively prime. </a:t>
            </a:r>
          </a:p>
          <a:p>
            <a:pPr marL="285750" indent="-285750" algn="just">
              <a:lnSpc>
                <a:spcPct val="150000"/>
              </a:lnSpc>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Therefore, one can use the Chinese remainder theorem (CRT) to compute M3 mod (n1n2n3). By the rules of the RSA algorithm, M is less than each of the </a:t>
            </a:r>
            <a:r>
              <a:rPr lang="en-US" dirty="0" err="1">
                <a:latin typeface="Times New Roman" panose="02020603050405020304" pitchFamily="18" charset="0"/>
                <a:cs typeface="Times New Roman" panose="02020603050405020304" pitchFamily="18" charset="0"/>
              </a:rPr>
              <a:t>ni</a:t>
            </a:r>
            <a:r>
              <a:rPr lang="en-US" dirty="0">
                <a:latin typeface="Times New Roman" panose="02020603050405020304" pitchFamily="18" charset="0"/>
                <a:cs typeface="Times New Roman" panose="02020603050405020304" pitchFamily="18" charset="0"/>
              </a:rPr>
              <a:t>; therefore M3 6 n1n2n3. Accordingly, the attacker need only compute the cube root of M3.</a:t>
            </a:r>
          </a:p>
        </p:txBody>
      </p:sp>
    </p:spTree>
    <p:extLst>
      <p:ext uri="{BB962C8B-B14F-4D97-AF65-F5344CB8AC3E}">
        <p14:creationId xmlns:p14="http://schemas.microsoft.com/office/powerpoint/2010/main" val="2322188852"/>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15B63F3F-4D06-0D0E-C4C4-5F9A59543E2A}"/>
              </a:ext>
            </a:extLst>
          </p:cNvPr>
          <p:cNvSpPr txBox="1"/>
          <p:nvPr/>
        </p:nvSpPr>
        <p:spPr>
          <a:xfrm>
            <a:off x="495980" y="1090022"/>
            <a:ext cx="11413672" cy="919739"/>
          </a:xfrm>
          <a:prstGeom prst="rect">
            <a:avLst/>
          </a:prstGeom>
          <a:noFill/>
        </p:spPr>
        <p:txBody>
          <a:bodyPr wrap="square">
            <a:spAutoFit/>
          </a:bodyPr>
          <a:lstStyle/>
          <a:p>
            <a:pPr algn="just">
              <a:lnSpc>
                <a:spcPct val="150000"/>
              </a:lnSpc>
            </a:pPr>
            <a:r>
              <a:rPr lang="en-US" sz="2000" b="1" dirty="0">
                <a:latin typeface="Times New Roman" panose="02020603050405020304" pitchFamily="18" charset="0"/>
                <a:cs typeface="Times New Roman" panose="02020603050405020304" pitchFamily="18" charset="0"/>
              </a:rPr>
              <a:t>EFFICIENT OPERATION USING THE PRIVATE KEY </a:t>
            </a:r>
            <a:r>
              <a:rPr lang="en-US" dirty="0">
                <a:latin typeface="Times New Roman" panose="02020603050405020304" pitchFamily="18" charset="0"/>
                <a:cs typeface="Times New Roman" panose="02020603050405020304" pitchFamily="18" charset="0"/>
              </a:rPr>
              <a:t>We cannot similarly choose a small constant value of d for efficient operation. A small value of d is vulnerable to a brute-force attack and to other forms of cryptanalysis </a:t>
            </a:r>
            <a:endParaRPr lang="en-IN" dirty="0">
              <a:latin typeface="Times New Roman" panose="02020603050405020304" pitchFamily="18" charset="0"/>
              <a:cs typeface="Times New Roman" panose="02020603050405020304" pitchFamily="18" charset="0"/>
            </a:endParaRPr>
          </a:p>
        </p:txBody>
      </p:sp>
      <p:pic>
        <p:nvPicPr>
          <p:cNvPr id="5" name="Picture 4">
            <a:extLst>
              <a:ext uri="{FF2B5EF4-FFF2-40B4-BE49-F238E27FC236}">
                <a16:creationId xmlns:a16="http://schemas.microsoft.com/office/drawing/2014/main" id="{24D2D8DB-75AE-CA40-7C4F-6FCE7D433B42}"/>
              </a:ext>
            </a:extLst>
          </p:cNvPr>
          <p:cNvPicPr>
            <a:picLocks noChangeAspect="1"/>
          </p:cNvPicPr>
          <p:nvPr/>
        </p:nvPicPr>
        <p:blipFill>
          <a:blip r:embed="rId2"/>
          <a:stretch>
            <a:fillRect/>
          </a:stretch>
        </p:blipFill>
        <p:spPr>
          <a:xfrm>
            <a:off x="3020785" y="2240594"/>
            <a:ext cx="6155871" cy="1906863"/>
          </a:xfrm>
          <a:prstGeom prst="rect">
            <a:avLst/>
          </a:prstGeom>
        </p:spPr>
      </p:pic>
      <p:sp>
        <p:nvSpPr>
          <p:cNvPr id="7" name="TextBox 6">
            <a:extLst>
              <a:ext uri="{FF2B5EF4-FFF2-40B4-BE49-F238E27FC236}">
                <a16:creationId xmlns:a16="http://schemas.microsoft.com/office/drawing/2014/main" id="{8B40D407-2C68-801F-F951-EFA24D3D5D78}"/>
              </a:ext>
            </a:extLst>
          </p:cNvPr>
          <p:cNvSpPr txBox="1"/>
          <p:nvPr/>
        </p:nvSpPr>
        <p:spPr>
          <a:xfrm>
            <a:off x="714375" y="4147457"/>
            <a:ext cx="10976882" cy="873572"/>
          </a:xfrm>
          <a:prstGeom prst="rect">
            <a:avLst/>
          </a:prstGeom>
          <a:noFill/>
        </p:spPr>
        <p:txBody>
          <a:bodyPr wrap="square">
            <a:spAutoFit/>
          </a:bodyPr>
          <a:lstStyle/>
          <a:p>
            <a:pPr>
              <a:lnSpc>
                <a:spcPct val="150000"/>
              </a:lnSpc>
            </a:pPr>
            <a:r>
              <a:rPr lang="en-US" dirty="0">
                <a:latin typeface="Times New Roman" panose="02020603050405020304" pitchFamily="18" charset="0"/>
                <a:cs typeface="Times New Roman" panose="02020603050405020304" pitchFamily="18" charset="0"/>
              </a:rPr>
              <a:t>Furthermore, we can simplify the calculation of Vp and Vq using Fermat’s theorem, which states that ap-1 K 1 (mod p) if p and a are relatively prime. Some thought should convince you that the following are valid</a:t>
            </a:r>
            <a:endParaRPr lang="en-IN" dirty="0">
              <a:latin typeface="Times New Roman" panose="02020603050405020304" pitchFamily="18" charset="0"/>
              <a:cs typeface="Times New Roman" panose="02020603050405020304" pitchFamily="18" charset="0"/>
            </a:endParaRPr>
          </a:p>
        </p:txBody>
      </p:sp>
      <p:sp>
        <p:nvSpPr>
          <p:cNvPr id="9" name="TextBox 8">
            <a:extLst>
              <a:ext uri="{FF2B5EF4-FFF2-40B4-BE49-F238E27FC236}">
                <a16:creationId xmlns:a16="http://schemas.microsoft.com/office/drawing/2014/main" id="{26F065E6-19B6-62D3-2AE1-C48F8A8D86E3}"/>
              </a:ext>
            </a:extLst>
          </p:cNvPr>
          <p:cNvSpPr txBox="1"/>
          <p:nvPr/>
        </p:nvSpPr>
        <p:spPr>
          <a:xfrm>
            <a:off x="1971675" y="5251862"/>
            <a:ext cx="8217354" cy="369332"/>
          </a:xfrm>
          <a:prstGeom prst="rect">
            <a:avLst/>
          </a:prstGeom>
          <a:noFill/>
        </p:spPr>
        <p:txBody>
          <a:bodyPr wrap="square">
            <a:spAutoFit/>
          </a:bodyPr>
          <a:lstStyle/>
          <a:p>
            <a:r>
              <a:rPr lang="da-DK" dirty="0">
                <a:latin typeface="Times New Roman" panose="02020603050405020304" pitchFamily="18" charset="0"/>
                <a:cs typeface="Times New Roman" panose="02020603050405020304" pitchFamily="18" charset="0"/>
              </a:rPr>
              <a:t>Vp = Cd mod p = Cd mod(p-1) mod p Vq = Cd mod q = Cd mod(q-1) mod q</a:t>
            </a:r>
            <a:endParaRPr lang="en-IN"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873407595"/>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017076E8-D9D4-FE70-E174-F521DFE09EFC}"/>
              </a:ext>
            </a:extLst>
          </p:cNvPr>
          <p:cNvSpPr txBox="1"/>
          <p:nvPr/>
        </p:nvSpPr>
        <p:spPr>
          <a:xfrm>
            <a:off x="356507" y="1332919"/>
            <a:ext cx="11478986" cy="873572"/>
          </a:xfrm>
          <a:prstGeom prst="rect">
            <a:avLst/>
          </a:prstGeom>
          <a:noFill/>
        </p:spPr>
        <p:txBody>
          <a:bodyPr wrap="square">
            <a:spAutoFit/>
          </a:bodyPr>
          <a:lstStyle/>
          <a:p>
            <a:pPr>
              <a:lnSpc>
                <a:spcPct val="150000"/>
              </a:lnSpc>
            </a:pPr>
            <a:r>
              <a:rPr lang="en-US" dirty="0">
                <a:latin typeface="Times New Roman" panose="02020603050405020304" pitchFamily="18" charset="0"/>
                <a:cs typeface="Times New Roman" panose="02020603050405020304" pitchFamily="18" charset="0"/>
              </a:rPr>
              <a:t>The quantities d mod (p- 1) and d mod (q- 1) can be precalculated. The end result is that the calculation is approximately four times as fast as evaluating M = Cd mod n directly [BONE02].</a:t>
            </a:r>
            <a:endParaRPr lang="en-IN" dirty="0">
              <a:latin typeface="Times New Roman" panose="02020603050405020304" pitchFamily="18" charset="0"/>
              <a:cs typeface="Times New Roman" panose="02020603050405020304" pitchFamily="18" charset="0"/>
            </a:endParaRPr>
          </a:p>
        </p:txBody>
      </p:sp>
      <p:sp>
        <p:nvSpPr>
          <p:cNvPr id="5" name="TextBox 4">
            <a:extLst>
              <a:ext uri="{FF2B5EF4-FFF2-40B4-BE49-F238E27FC236}">
                <a16:creationId xmlns:a16="http://schemas.microsoft.com/office/drawing/2014/main" id="{5845AE9C-FDC6-C59E-50DD-C0AE80ED1223}"/>
              </a:ext>
            </a:extLst>
          </p:cNvPr>
          <p:cNvSpPr txBox="1"/>
          <p:nvPr/>
        </p:nvSpPr>
        <p:spPr>
          <a:xfrm>
            <a:off x="457200" y="2553632"/>
            <a:ext cx="10711543" cy="1750736"/>
          </a:xfrm>
          <a:prstGeom prst="rect">
            <a:avLst/>
          </a:prstGeom>
          <a:noFill/>
        </p:spPr>
        <p:txBody>
          <a:bodyPr wrap="square">
            <a:spAutoFit/>
          </a:bodyPr>
          <a:lstStyle/>
          <a:p>
            <a:pPr>
              <a:lnSpc>
                <a:spcPct val="150000"/>
              </a:lnSpc>
            </a:pPr>
            <a:r>
              <a:rPr lang="en-US" sz="2000" b="1" dirty="0">
                <a:latin typeface="Times New Roman" panose="02020603050405020304" pitchFamily="18" charset="0"/>
                <a:cs typeface="Times New Roman" panose="02020603050405020304" pitchFamily="18" charset="0"/>
              </a:rPr>
              <a:t>KEY GENERATION </a:t>
            </a:r>
            <a:r>
              <a:rPr lang="en-US" dirty="0">
                <a:latin typeface="Times New Roman" panose="02020603050405020304" pitchFamily="18" charset="0"/>
                <a:cs typeface="Times New Roman" panose="02020603050405020304" pitchFamily="18" charset="0"/>
              </a:rPr>
              <a:t>Before the application of the public-key cryptosystem, each participant must generate a pair of keys. This involves the following tasks.  </a:t>
            </a:r>
          </a:p>
          <a:p>
            <a:pPr marL="285750" indent="-285750">
              <a:lnSpc>
                <a:spcPct val="150000"/>
              </a:lnSpc>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Determining two prime numbers, p and q. </a:t>
            </a:r>
          </a:p>
          <a:p>
            <a:pPr marL="285750" indent="-285750">
              <a:lnSpc>
                <a:spcPct val="150000"/>
              </a:lnSpc>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Selecting either e or d and calculating the other.</a:t>
            </a:r>
            <a:endParaRPr lang="en-IN" dirty="0">
              <a:latin typeface="Times New Roman" panose="02020603050405020304" pitchFamily="18" charset="0"/>
              <a:cs typeface="Times New Roman" panose="02020603050405020304" pitchFamily="18" charset="0"/>
            </a:endParaRPr>
          </a:p>
        </p:txBody>
      </p:sp>
      <p:sp>
        <p:nvSpPr>
          <p:cNvPr id="7" name="TextBox 6">
            <a:extLst>
              <a:ext uri="{FF2B5EF4-FFF2-40B4-BE49-F238E27FC236}">
                <a16:creationId xmlns:a16="http://schemas.microsoft.com/office/drawing/2014/main" id="{E5A66E5A-4E60-EA70-C15A-2C0F704D5ECB}"/>
              </a:ext>
            </a:extLst>
          </p:cNvPr>
          <p:cNvSpPr txBox="1"/>
          <p:nvPr/>
        </p:nvSpPr>
        <p:spPr>
          <a:xfrm>
            <a:off x="457200" y="4304368"/>
            <a:ext cx="10711542" cy="458074"/>
          </a:xfrm>
          <a:prstGeom prst="rect">
            <a:avLst/>
          </a:prstGeom>
          <a:noFill/>
        </p:spPr>
        <p:txBody>
          <a:bodyPr wrap="square">
            <a:spAutoFit/>
          </a:bodyPr>
          <a:lstStyle/>
          <a:p>
            <a:pPr marL="285750" indent="-285750">
              <a:lnSpc>
                <a:spcPct val="150000"/>
              </a:lnSpc>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On the other hand, the method used for finding large primes must be reasonably efficient</a:t>
            </a:r>
            <a:endParaRPr lang="en-IN"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395159234"/>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BAB55C15-1EF8-4ABA-B913-B48A7FE77604}"/>
              </a:ext>
            </a:extLst>
          </p:cNvPr>
          <p:cNvSpPr txBox="1"/>
          <p:nvPr/>
        </p:nvSpPr>
        <p:spPr>
          <a:xfrm>
            <a:off x="427944" y="1498433"/>
            <a:ext cx="11336111" cy="2535566"/>
          </a:xfrm>
          <a:prstGeom prst="rect">
            <a:avLst/>
          </a:prstGeom>
          <a:noFill/>
        </p:spPr>
        <p:txBody>
          <a:bodyPr wrap="square">
            <a:spAutoFit/>
          </a:bodyPr>
          <a:lstStyle/>
          <a:p>
            <a:pPr algn="just">
              <a:lnSpc>
                <a:spcPct val="150000"/>
              </a:lnSpc>
            </a:pPr>
            <a:r>
              <a:rPr lang="en-US" dirty="0">
                <a:latin typeface="Times New Roman" panose="02020603050405020304" pitchFamily="18" charset="0"/>
                <a:cs typeface="Times New Roman" panose="02020603050405020304" pitchFamily="18" charset="0"/>
              </a:rPr>
              <a:t>In summary, the procedure for picking a prime number is as follows. </a:t>
            </a:r>
          </a:p>
          <a:p>
            <a:pPr marL="342900" indent="-342900" algn="just">
              <a:lnSpc>
                <a:spcPct val="150000"/>
              </a:lnSpc>
              <a:buAutoNum type="arabicPeriod"/>
            </a:pPr>
            <a:r>
              <a:rPr lang="en-US" dirty="0">
                <a:latin typeface="Times New Roman" panose="02020603050405020304" pitchFamily="18" charset="0"/>
                <a:cs typeface="Times New Roman" panose="02020603050405020304" pitchFamily="18" charset="0"/>
              </a:rPr>
              <a:t>Pick an odd integer n at random (e.g., using a pseudorandom number generator). </a:t>
            </a:r>
          </a:p>
          <a:p>
            <a:pPr marL="342900" indent="-342900" algn="just">
              <a:lnSpc>
                <a:spcPct val="150000"/>
              </a:lnSpc>
              <a:buAutoNum type="arabicPeriod" startAt="2"/>
            </a:pPr>
            <a:r>
              <a:rPr lang="en-US" dirty="0">
                <a:latin typeface="Times New Roman" panose="02020603050405020304" pitchFamily="18" charset="0"/>
                <a:cs typeface="Times New Roman" panose="02020603050405020304" pitchFamily="18" charset="0"/>
              </a:rPr>
              <a:t>Pick an integer a 6 n at random. </a:t>
            </a:r>
          </a:p>
          <a:p>
            <a:pPr marL="342900" indent="-342900" algn="just">
              <a:lnSpc>
                <a:spcPct val="150000"/>
              </a:lnSpc>
              <a:buAutoNum type="arabicPeriod" startAt="3"/>
            </a:pPr>
            <a:r>
              <a:rPr lang="en-US" dirty="0">
                <a:latin typeface="Times New Roman" panose="02020603050405020304" pitchFamily="18" charset="0"/>
                <a:cs typeface="Times New Roman" panose="02020603050405020304" pitchFamily="18" charset="0"/>
              </a:rPr>
              <a:t>Perform the probabilistic primality test, such as Miller–Rabin, with a as a parameter. If n fails the test, reject the value n and go to step 1. </a:t>
            </a:r>
          </a:p>
          <a:p>
            <a:pPr marL="342900" indent="-342900" algn="just">
              <a:lnSpc>
                <a:spcPct val="150000"/>
              </a:lnSpc>
              <a:buAutoNum type="arabicPeriod" startAt="3"/>
            </a:pPr>
            <a:r>
              <a:rPr lang="en-US" dirty="0">
                <a:latin typeface="Times New Roman" panose="02020603050405020304" pitchFamily="18" charset="0"/>
                <a:cs typeface="Times New Roman" panose="02020603050405020304" pitchFamily="18" charset="0"/>
              </a:rPr>
              <a:t> If n has passed a sufficient number of tests, accept n; otherwise, go to step 2.</a:t>
            </a:r>
            <a:endParaRPr lang="en-IN"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967400379"/>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D75B65C7-5B81-2472-A050-A96B361161C6}"/>
              </a:ext>
            </a:extLst>
          </p:cNvPr>
          <p:cNvSpPr txBox="1"/>
          <p:nvPr/>
        </p:nvSpPr>
        <p:spPr>
          <a:xfrm>
            <a:off x="600076" y="1166230"/>
            <a:ext cx="11283043" cy="3689728"/>
          </a:xfrm>
          <a:prstGeom prst="rect">
            <a:avLst/>
          </a:prstGeom>
          <a:noFill/>
        </p:spPr>
        <p:txBody>
          <a:bodyPr wrap="square">
            <a:spAutoFit/>
          </a:bodyPr>
          <a:lstStyle/>
          <a:p>
            <a:pPr algn="just">
              <a:lnSpc>
                <a:spcPct val="150000"/>
              </a:lnSpc>
            </a:pPr>
            <a:r>
              <a:rPr lang="en-US" sz="3200" b="1" dirty="0">
                <a:latin typeface="Times New Roman" panose="02020603050405020304" pitchFamily="18" charset="0"/>
                <a:cs typeface="Times New Roman" panose="02020603050405020304" pitchFamily="18" charset="0"/>
              </a:rPr>
              <a:t>The Security of RSA </a:t>
            </a:r>
          </a:p>
          <a:p>
            <a:pPr algn="just">
              <a:lnSpc>
                <a:spcPct val="150000"/>
              </a:lnSpc>
            </a:pPr>
            <a:r>
              <a:rPr lang="en-US" dirty="0">
                <a:latin typeface="Times New Roman" panose="02020603050405020304" pitchFamily="18" charset="0"/>
                <a:cs typeface="Times New Roman" panose="02020603050405020304" pitchFamily="18" charset="0"/>
              </a:rPr>
              <a:t>Five possible approaches to attacking the RSA algorithm are </a:t>
            </a:r>
          </a:p>
          <a:p>
            <a:pPr marL="285750" indent="-285750" algn="just">
              <a:lnSpc>
                <a:spcPct val="150000"/>
              </a:lnSpc>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 </a:t>
            </a:r>
            <a:r>
              <a:rPr lang="en-US" b="1" dirty="0">
                <a:latin typeface="Times New Roman" panose="02020603050405020304" pitchFamily="18" charset="0"/>
                <a:cs typeface="Times New Roman" panose="02020603050405020304" pitchFamily="18" charset="0"/>
              </a:rPr>
              <a:t>Brute force</a:t>
            </a:r>
            <a:r>
              <a:rPr lang="en-US" dirty="0">
                <a:latin typeface="Times New Roman" panose="02020603050405020304" pitchFamily="18" charset="0"/>
                <a:cs typeface="Times New Roman" panose="02020603050405020304" pitchFamily="18" charset="0"/>
              </a:rPr>
              <a:t>: This involves trying all possible private keys. </a:t>
            </a:r>
          </a:p>
          <a:p>
            <a:pPr marL="285750" indent="-285750" algn="just">
              <a:lnSpc>
                <a:spcPct val="150000"/>
              </a:lnSpc>
              <a:buFont typeface="Wingdings" panose="05000000000000000000" pitchFamily="2" charset="2"/>
              <a:buChar char="Ø"/>
            </a:pPr>
            <a:r>
              <a:rPr lang="en-US" b="1" dirty="0">
                <a:latin typeface="Times New Roman" panose="02020603050405020304" pitchFamily="18" charset="0"/>
                <a:cs typeface="Times New Roman" panose="02020603050405020304" pitchFamily="18" charset="0"/>
              </a:rPr>
              <a:t>Mathematical attacks: </a:t>
            </a:r>
            <a:r>
              <a:rPr lang="en-US" dirty="0">
                <a:latin typeface="Times New Roman" panose="02020603050405020304" pitchFamily="18" charset="0"/>
                <a:cs typeface="Times New Roman" panose="02020603050405020304" pitchFamily="18" charset="0"/>
              </a:rPr>
              <a:t>There are several approaches, all equivalent in effort to factoring the product of two primes. </a:t>
            </a:r>
            <a:r>
              <a:rPr lang="en-US" b="1" dirty="0">
                <a:latin typeface="Times New Roman" panose="02020603050405020304" pitchFamily="18" charset="0"/>
                <a:cs typeface="Times New Roman" panose="02020603050405020304" pitchFamily="18" charset="0"/>
              </a:rPr>
              <a:t>Timing attacks: </a:t>
            </a:r>
            <a:r>
              <a:rPr lang="en-US" dirty="0">
                <a:latin typeface="Times New Roman" panose="02020603050405020304" pitchFamily="18" charset="0"/>
                <a:cs typeface="Times New Roman" panose="02020603050405020304" pitchFamily="18" charset="0"/>
              </a:rPr>
              <a:t>These depend on the running time of the decryption algorithm. </a:t>
            </a:r>
          </a:p>
          <a:p>
            <a:pPr marL="285750" indent="-285750" algn="just">
              <a:lnSpc>
                <a:spcPct val="150000"/>
              </a:lnSpc>
              <a:buFont typeface="Wingdings" panose="05000000000000000000" pitchFamily="2" charset="2"/>
              <a:buChar char="Ø"/>
            </a:pPr>
            <a:r>
              <a:rPr lang="en-US" b="1" dirty="0">
                <a:latin typeface="Times New Roman" panose="02020603050405020304" pitchFamily="18" charset="0"/>
                <a:cs typeface="Times New Roman" panose="02020603050405020304" pitchFamily="18" charset="0"/>
              </a:rPr>
              <a:t>Hardware fault-based attack: </a:t>
            </a:r>
            <a:r>
              <a:rPr lang="en-US" dirty="0">
                <a:latin typeface="Times New Roman" panose="02020603050405020304" pitchFamily="18" charset="0"/>
                <a:cs typeface="Times New Roman" panose="02020603050405020304" pitchFamily="18" charset="0"/>
              </a:rPr>
              <a:t>This involves inducing hardware faults in the processor that is generating digital signatures. </a:t>
            </a:r>
          </a:p>
          <a:p>
            <a:pPr marL="285750" indent="-285750" algn="just">
              <a:lnSpc>
                <a:spcPct val="150000"/>
              </a:lnSpc>
              <a:buFont typeface="Wingdings" panose="05000000000000000000" pitchFamily="2" charset="2"/>
              <a:buChar char="Ø"/>
            </a:pPr>
            <a:r>
              <a:rPr lang="en-US" b="1" dirty="0">
                <a:latin typeface="Times New Roman" panose="02020603050405020304" pitchFamily="18" charset="0"/>
                <a:cs typeface="Times New Roman" panose="02020603050405020304" pitchFamily="18" charset="0"/>
              </a:rPr>
              <a:t>Chosen ciphertext attacks</a:t>
            </a:r>
            <a:r>
              <a:rPr lang="en-US" dirty="0">
                <a:latin typeface="Times New Roman" panose="02020603050405020304" pitchFamily="18" charset="0"/>
                <a:cs typeface="Times New Roman" panose="02020603050405020304" pitchFamily="18" charset="0"/>
              </a:rPr>
              <a:t>: This type of attack exploits properties of the RSA algorithm.</a:t>
            </a:r>
            <a:endParaRPr lang="en-IN" dirty="0">
              <a:latin typeface="Times New Roman" panose="02020603050405020304" pitchFamily="18" charset="0"/>
              <a:cs typeface="Times New Roman" panose="02020603050405020304" pitchFamily="18" charset="0"/>
            </a:endParaRPr>
          </a:p>
        </p:txBody>
      </p:sp>
      <p:sp>
        <p:nvSpPr>
          <p:cNvPr id="5" name="TextBox 4">
            <a:extLst>
              <a:ext uri="{FF2B5EF4-FFF2-40B4-BE49-F238E27FC236}">
                <a16:creationId xmlns:a16="http://schemas.microsoft.com/office/drawing/2014/main" id="{263021CA-F0F5-331B-CCB0-61BB6A653344}"/>
              </a:ext>
            </a:extLst>
          </p:cNvPr>
          <p:cNvSpPr txBox="1"/>
          <p:nvPr/>
        </p:nvSpPr>
        <p:spPr>
          <a:xfrm>
            <a:off x="600076" y="4855958"/>
            <a:ext cx="11283042" cy="873572"/>
          </a:xfrm>
          <a:prstGeom prst="rect">
            <a:avLst/>
          </a:prstGeom>
          <a:noFill/>
        </p:spPr>
        <p:txBody>
          <a:bodyPr wrap="square">
            <a:spAutoFit/>
          </a:bodyPr>
          <a:lstStyle/>
          <a:p>
            <a:pPr>
              <a:lnSpc>
                <a:spcPct val="150000"/>
              </a:lnSpc>
            </a:pPr>
            <a:r>
              <a:rPr lang="en-US" dirty="0">
                <a:latin typeface="Times New Roman" panose="02020603050405020304" pitchFamily="18" charset="0"/>
                <a:cs typeface="Times New Roman" panose="02020603050405020304" pitchFamily="18" charset="0"/>
              </a:rPr>
              <a:t>The defense against the brute-force approach is the same for RSA as for other cryptosystems, namely, to use a large key space. Thus, the larger the number of bits in d, the better.</a:t>
            </a:r>
            <a:endParaRPr lang="en-IN" dirty="0">
              <a:latin typeface="Times New Roman" panose="02020603050405020304" pitchFamily="18" charset="0"/>
              <a:cs typeface="Times New Roman" panose="02020603050405020304" pitchFamily="18" charset="0"/>
            </a:endParaRPr>
          </a:p>
        </p:txBody>
      </p:sp>
      <p:sp>
        <p:nvSpPr>
          <p:cNvPr id="7" name="TextBox 6">
            <a:extLst>
              <a:ext uri="{FF2B5EF4-FFF2-40B4-BE49-F238E27FC236}">
                <a16:creationId xmlns:a16="http://schemas.microsoft.com/office/drawing/2014/main" id="{F64342E7-C387-F28B-C3C5-7292939B59EF}"/>
              </a:ext>
            </a:extLst>
          </p:cNvPr>
          <p:cNvSpPr txBox="1"/>
          <p:nvPr/>
        </p:nvSpPr>
        <p:spPr>
          <a:xfrm>
            <a:off x="600076" y="5705483"/>
            <a:ext cx="10258424" cy="369332"/>
          </a:xfrm>
          <a:prstGeom prst="rect">
            <a:avLst/>
          </a:prstGeom>
          <a:noFill/>
        </p:spPr>
        <p:txBody>
          <a:bodyPr wrap="square">
            <a:spAutoFit/>
          </a:bodyPr>
          <a:lstStyle/>
          <a:p>
            <a:r>
              <a:rPr lang="en-US" b="1" dirty="0">
                <a:latin typeface="Times New Roman" panose="02020603050405020304" pitchFamily="18" charset="0"/>
                <a:cs typeface="Times New Roman" panose="02020603050405020304" pitchFamily="18" charset="0"/>
              </a:rPr>
              <a:t>In this subsection, we provide an overview of mathematical and timing attacks</a:t>
            </a:r>
            <a:endParaRPr lang="en-IN"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90371790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08953236-84DA-BCF3-1719-10108E125120}"/>
              </a:ext>
            </a:extLst>
          </p:cNvPr>
          <p:cNvSpPr txBox="1"/>
          <p:nvPr/>
        </p:nvSpPr>
        <p:spPr>
          <a:xfrm>
            <a:off x="3901374" y="1143355"/>
            <a:ext cx="6096000" cy="369332"/>
          </a:xfrm>
          <a:prstGeom prst="rect">
            <a:avLst/>
          </a:prstGeom>
          <a:noFill/>
        </p:spPr>
        <p:txBody>
          <a:bodyPr wrap="square">
            <a:spAutoFit/>
          </a:bodyPr>
          <a:lstStyle/>
          <a:p>
            <a:r>
              <a:rPr lang="da-DK" dirty="0">
                <a:latin typeface="Times New Roman" panose="02020603050405020304" pitchFamily="18" charset="0"/>
                <a:cs typeface="Times New Roman" panose="02020603050405020304" pitchFamily="18" charset="0"/>
              </a:rPr>
              <a:t>Xn+1 = (aXn) mod (231- 1) </a:t>
            </a:r>
            <a:endParaRPr lang="en-IN" dirty="0">
              <a:latin typeface="Times New Roman" panose="02020603050405020304" pitchFamily="18" charset="0"/>
              <a:cs typeface="Times New Roman" panose="02020603050405020304" pitchFamily="18" charset="0"/>
            </a:endParaRPr>
          </a:p>
        </p:txBody>
      </p:sp>
      <p:sp>
        <p:nvSpPr>
          <p:cNvPr id="9" name="TextBox 8">
            <a:extLst>
              <a:ext uri="{FF2B5EF4-FFF2-40B4-BE49-F238E27FC236}">
                <a16:creationId xmlns:a16="http://schemas.microsoft.com/office/drawing/2014/main" id="{3F7127E1-0867-3AE3-04B1-4CE0B8CCA0CA}"/>
              </a:ext>
            </a:extLst>
          </p:cNvPr>
          <p:cNvSpPr txBox="1"/>
          <p:nvPr/>
        </p:nvSpPr>
        <p:spPr>
          <a:xfrm>
            <a:off x="609600" y="1840461"/>
            <a:ext cx="10972800" cy="3371885"/>
          </a:xfrm>
          <a:prstGeom prst="rect">
            <a:avLst/>
          </a:prstGeom>
          <a:noFill/>
        </p:spPr>
        <p:txBody>
          <a:bodyPr wrap="square">
            <a:spAutoFit/>
          </a:bodyPr>
          <a:lstStyle/>
          <a:p>
            <a:pPr marL="285750" indent="-285750" algn="just">
              <a:lnSpc>
                <a:spcPct val="150000"/>
              </a:lnSpc>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This generator is widely used and has been subjected to a more thorough testing than any other PRNG. It is frequently recommended for statistical and simulation work (e.g., [JAIN91]).</a:t>
            </a:r>
          </a:p>
          <a:p>
            <a:pPr marL="285750" indent="-285750" algn="just">
              <a:lnSpc>
                <a:spcPct val="150000"/>
              </a:lnSpc>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The strength of the linear congruential algorithm is that if the multiplier and modulus are properly chosen, the resulting sequence of numbers will be statistically indistinguishable from a sequence drawn at random (but without replacement) from the set 1, 2, c , m- 1</a:t>
            </a:r>
          </a:p>
          <a:p>
            <a:pPr marL="285750" indent="-285750" algn="just">
              <a:lnSpc>
                <a:spcPct val="150000"/>
              </a:lnSpc>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But there is nothing random at all about the algorithm, apart from the choice of the initial value X0. Once that value is chosen, the remaining num </a:t>
            </a:r>
            <a:r>
              <a:rPr lang="en-US" dirty="0" err="1">
                <a:latin typeface="Times New Roman" panose="02020603050405020304" pitchFamily="18" charset="0"/>
                <a:cs typeface="Times New Roman" panose="02020603050405020304" pitchFamily="18" charset="0"/>
              </a:rPr>
              <a:t>bers</a:t>
            </a:r>
            <a:r>
              <a:rPr lang="en-US" dirty="0">
                <a:latin typeface="Times New Roman" panose="02020603050405020304" pitchFamily="18" charset="0"/>
                <a:cs typeface="Times New Roman" panose="02020603050405020304" pitchFamily="18" charset="0"/>
              </a:rPr>
              <a:t> in the sequence follow deterministically. This has implications for cryptanalysis..</a:t>
            </a:r>
            <a:endParaRPr lang="en-IN"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060074794"/>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917E4907-DF1D-D894-8FA5-B8802D60D1B7}"/>
              </a:ext>
            </a:extLst>
          </p:cNvPr>
          <p:cNvSpPr txBox="1"/>
          <p:nvPr/>
        </p:nvSpPr>
        <p:spPr>
          <a:xfrm>
            <a:off x="587828" y="1579663"/>
            <a:ext cx="10580914" cy="3089564"/>
          </a:xfrm>
          <a:prstGeom prst="rect">
            <a:avLst/>
          </a:prstGeom>
          <a:noFill/>
        </p:spPr>
        <p:txBody>
          <a:bodyPr wrap="square">
            <a:spAutoFit/>
          </a:bodyPr>
          <a:lstStyle/>
          <a:p>
            <a:pPr algn="just">
              <a:lnSpc>
                <a:spcPct val="150000"/>
              </a:lnSpc>
            </a:pPr>
            <a:r>
              <a:rPr lang="en-US" sz="2400" b="1" dirty="0">
                <a:latin typeface="Times New Roman" panose="02020603050405020304" pitchFamily="18" charset="0"/>
                <a:cs typeface="Times New Roman" panose="02020603050405020304" pitchFamily="18" charset="0"/>
              </a:rPr>
              <a:t>THE FACTORING PROBLEM </a:t>
            </a:r>
            <a:r>
              <a:rPr lang="en-US" dirty="0">
                <a:latin typeface="Times New Roman" panose="02020603050405020304" pitchFamily="18" charset="0"/>
                <a:cs typeface="Times New Roman" panose="02020603050405020304" pitchFamily="18" charset="0"/>
              </a:rPr>
              <a:t>We can identify three approaches to attacking RSA mathematically. </a:t>
            </a:r>
          </a:p>
          <a:p>
            <a:pPr marL="342900" indent="-342900" algn="just">
              <a:lnSpc>
                <a:spcPct val="150000"/>
              </a:lnSpc>
              <a:buAutoNum type="arabicPeriod"/>
            </a:pPr>
            <a:r>
              <a:rPr lang="en-US" dirty="0">
                <a:latin typeface="Times New Roman" panose="02020603050405020304" pitchFamily="18" charset="0"/>
                <a:cs typeface="Times New Roman" panose="02020603050405020304" pitchFamily="18" charset="0"/>
              </a:rPr>
              <a:t>Factor n into its two prime factors. This enables calculation of f(n) = (p- 1) * (q- 1), which in turn enables determination of d K e-1 (mod f(n)). </a:t>
            </a:r>
          </a:p>
          <a:p>
            <a:pPr algn="just">
              <a:lnSpc>
                <a:spcPct val="150000"/>
              </a:lnSpc>
            </a:pPr>
            <a:r>
              <a:rPr lang="en-US" dirty="0">
                <a:latin typeface="Times New Roman" panose="02020603050405020304" pitchFamily="18" charset="0"/>
                <a:cs typeface="Times New Roman" panose="02020603050405020304" pitchFamily="18" charset="0"/>
              </a:rPr>
              <a:t>2. Determine f(n) directly, without first determining p and q. Again, this enables determination of d K e-1 (mod f(n)). </a:t>
            </a:r>
          </a:p>
          <a:p>
            <a:pPr algn="just">
              <a:lnSpc>
                <a:spcPct val="150000"/>
              </a:lnSpc>
            </a:pPr>
            <a:r>
              <a:rPr lang="en-US" dirty="0">
                <a:latin typeface="Times New Roman" panose="02020603050405020304" pitchFamily="18" charset="0"/>
                <a:cs typeface="Times New Roman" panose="02020603050405020304" pitchFamily="18" charset="0"/>
              </a:rPr>
              <a:t>3. Determine d directly, without first determining f(n).</a:t>
            </a:r>
            <a:endParaRPr lang="en-IN" dirty="0">
              <a:latin typeface="Times New Roman" panose="02020603050405020304" pitchFamily="18" charset="0"/>
              <a:cs typeface="Times New Roman" panose="02020603050405020304" pitchFamily="18" charset="0"/>
            </a:endParaRPr>
          </a:p>
        </p:txBody>
      </p:sp>
      <p:sp>
        <p:nvSpPr>
          <p:cNvPr id="20" name="TextBox 19">
            <a:extLst>
              <a:ext uri="{FF2B5EF4-FFF2-40B4-BE49-F238E27FC236}">
                <a16:creationId xmlns:a16="http://schemas.microsoft.com/office/drawing/2014/main" id="{08D88F4F-1FF1-0303-77E9-15DD73BCF8DC}"/>
              </a:ext>
            </a:extLst>
          </p:cNvPr>
          <p:cNvSpPr txBox="1"/>
          <p:nvPr/>
        </p:nvSpPr>
        <p:spPr>
          <a:xfrm>
            <a:off x="587828" y="4847055"/>
            <a:ext cx="10433957" cy="1289071"/>
          </a:xfrm>
          <a:prstGeom prst="rect">
            <a:avLst/>
          </a:prstGeom>
          <a:noFill/>
        </p:spPr>
        <p:txBody>
          <a:bodyPr wrap="square">
            <a:spAutoFit/>
          </a:bodyPr>
          <a:lstStyle/>
          <a:p>
            <a:pPr algn="just">
              <a:lnSpc>
                <a:spcPct val="150000"/>
              </a:lnSpc>
              <a:buNone/>
            </a:pPr>
            <a:r>
              <a:rPr lang="en-US" dirty="0">
                <a:latin typeface="Times New Roman" panose="02020603050405020304" pitchFamily="18" charset="0"/>
                <a:cs typeface="Times New Roman" panose="02020603050405020304" pitchFamily="18" charset="0"/>
              </a:rPr>
              <a:t>🔐 What Is RSA Cryptanalysis About?</a:t>
            </a:r>
          </a:p>
          <a:p>
            <a:pPr algn="just">
              <a:lnSpc>
                <a:spcPct val="150000"/>
              </a:lnSpc>
              <a:buFont typeface="Arial" panose="020B0604020202020204" pitchFamily="34" charset="0"/>
              <a:buChar char="•"/>
            </a:pPr>
            <a:r>
              <a:rPr lang="en-US" dirty="0">
                <a:latin typeface="Times New Roman" panose="02020603050405020304" pitchFamily="18" charset="0"/>
                <a:cs typeface="Times New Roman" panose="02020603050405020304" pitchFamily="18" charset="0"/>
              </a:rPr>
              <a:t>Cryptanalysis of RSA mainly focuses on </a:t>
            </a:r>
            <a:r>
              <a:rPr lang="en-US" b="1" dirty="0">
                <a:latin typeface="Times New Roman" panose="02020603050405020304" pitchFamily="18" charset="0"/>
                <a:cs typeface="Times New Roman" panose="02020603050405020304" pitchFamily="18" charset="0"/>
              </a:rPr>
              <a:t>factoring the number </a:t>
            </a:r>
            <a:r>
              <a:rPr lang="en-US" b="1" i="1" dirty="0">
                <a:latin typeface="Times New Roman" panose="02020603050405020304" pitchFamily="18" charset="0"/>
                <a:cs typeface="Times New Roman" panose="02020603050405020304" pitchFamily="18" charset="0"/>
              </a:rPr>
              <a:t>n</a:t>
            </a:r>
            <a:r>
              <a:rPr lang="en-US" dirty="0">
                <a:latin typeface="Times New Roman" panose="02020603050405020304" pitchFamily="18" charset="0"/>
                <a:cs typeface="Times New Roman" panose="02020603050405020304" pitchFamily="18" charset="0"/>
              </a:rPr>
              <a:t>, which is the product of two large prime numbers.</a:t>
            </a:r>
          </a:p>
        </p:txBody>
      </p:sp>
    </p:spTree>
    <p:extLst>
      <p:ext uri="{BB962C8B-B14F-4D97-AF65-F5344CB8AC3E}">
        <p14:creationId xmlns:p14="http://schemas.microsoft.com/office/powerpoint/2010/main" val="68137743"/>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38ABF48C-AE02-0315-134C-1921A5A16D90}"/>
              </a:ext>
            </a:extLst>
          </p:cNvPr>
          <p:cNvSpPr txBox="1"/>
          <p:nvPr/>
        </p:nvSpPr>
        <p:spPr>
          <a:xfrm>
            <a:off x="665389" y="1433036"/>
            <a:ext cx="9539967" cy="1289071"/>
          </a:xfrm>
          <a:prstGeom prst="rect">
            <a:avLst/>
          </a:prstGeom>
          <a:noFill/>
        </p:spPr>
        <p:txBody>
          <a:bodyPr wrap="square">
            <a:spAutoFit/>
          </a:bodyPr>
          <a:lstStyle/>
          <a:p>
            <a:pPr>
              <a:lnSpc>
                <a:spcPct val="150000"/>
              </a:lnSpc>
              <a:buNone/>
            </a:pPr>
            <a:r>
              <a:rPr lang="en-US" dirty="0">
                <a:latin typeface="Times New Roman" panose="02020603050405020304" pitchFamily="18" charset="0"/>
                <a:cs typeface="Times New Roman" panose="02020603050405020304" pitchFamily="18" charset="0"/>
              </a:rPr>
              <a:t>⏳ Why Is RSA Considered Secure?</a:t>
            </a:r>
          </a:p>
          <a:p>
            <a:pPr>
              <a:lnSpc>
                <a:spcPct val="150000"/>
              </a:lnSpc>
              <a:buFont typeface="Arial" panose="020B0604020202020204" pitchFamily="34" charset="0"/>
              <a:buChar char="•"/>
            </a:pPr>
            <a:r>
              <a:rPr lang="en-US" b="1" dirty="0">
                <a:latin typeface="Times New Roman" panose="02020603050405020304" pitchFamily="18" charset="0"/>
                <a:cs typeface="Times New Roman" panose="02020603050405020304" pitchFamily="18" charset="0"/>
              </a:rPr>
              <a:t>Factoring large numbers is hard</a:t>
            </a:r>
            <a:r>
              <a:rPr lang="en-US" dirty="0">
                <a:latin typeface="Times New Roman" panose="02020603050405020304" pitchFamily="18" charset="0"/>
                <a:cs typeface="Times New Roman" panose="02020603050405020304" pitchFamily="18" charset="0"/>
              </a:rPr>
              <a:t> — especially when the primes are very large.</a:t>
            </a:r>
          </a:p>
          <a:p>
            <a:pPr>
              <a:lnSpc>
                <a:spcPct val="150000"/>
              </a:lnSpc>
              <a:buFont typeface="Arial" panose="020B0604020202020204" pitchFamily="34" charset="0"/>
              <a:buChar char="•"/>
            </a:pPr>
            <a:r>
              <a:rPr lang="en-US" dirty="0">
                <a:latin typeface="Times New Roman" panose="02020603050405020304" pitchFamily="18" charset="0"/>
                <a:cs typeface="Times New Roman" panose="02020603050405020304" pitchFamily="18" charset="0"/>
              </a:rPr>
              <a:t>Current algorithms make it </a:t>
            </a:r>
            <a:r>
              <a:rPr lang="en-US" b="1" dirty="0">
                <a:latin typeface="Times New Roman" panose="02020603050405020304" pitchFamily="18" charset="0"/>
                <a:cs typeface="Times New Roman" panose="02020603050405020304" pitchFamily="18" charset="0"/>
              </a:rPr>
              <a:t>as hard to find </a:t>
            </a:r>
            <a:r>
              <a:rPr lang="en-US" b="1" i="1" dirty="0">
                <a:latin typeface="Times New Roman" panose="02020603050405020304" pitchFamily="18" charset="0"/>
                <a:cs typeface="Times New Roman" panose="02020603050405020304" pitchFamily="18" charset="0"/>
              </a:rPr>
              <a:t>d</a:t>
            </a:r>
            <a:r>
              <a:rPr lang="en-US" b="1" dirty="0">
                <a:latin typeface="Times New Roman" panose="02020603050405020304" pitchFamily="18" charset="0"/>
                <a:cs typeface="Times New Roman" panose="02020603050405020304" pitchFamily="18" charset="0"/>
              </a:rPr>
              <a:t> from </a:t>
            </a:r>
            <a:r>
              <a:rPr lang="en-US" b="1" i="1" dirty="0">
                <a:latin typeface="Times New Roman" panose="02020603050405020304" pitchFamily="18" charset="0"/>
                <a:cs typeface="Times New Roman" panose="02020603050405020304" pitchFamily="18" charset="0"/>
              </a:rPr>
              <a:t>e</a:t>
            </a:r>
            <a:r>
              <a:rPr lang="en-US" b="1" dirty="0">
                <a:latin typeface="Times New Roman" panose="02020603050405020304" pitchFamily="18" charset="0"/>
                <a:cs typeface="Times New Roman" panose="02020603050405020304" pitchFamily="18" charset="0"/>
              </a:rPr>
              <a:t> and </a:t>
            </a:r>
            <a:r>
              <a:rPr lang="en-US" b="1" i="1" dirty="0">
                <a:latin typeface="Times New Roman" panose="02020603050405020304" pitchFamily="18" charset="0"/>
                <a:cs typeface="Times New Roman" panose="02020603050405020304" pitchFamily="18" charset="0"/>
              </a:rPr>
              <a:t>n</a:t>
            </a:r>
            <a:r>
              <a:rPr lang="en-US" dirty="0">
                <a:latin typeface="Times New Roman" panose="02020603050405020304" pitchFamily="18" charset="0"/>
                <a:cs typeface="Times New Roman" panose="02020603050405020304" pitchFamily="18" charset="0"/>
              </a:rPr>
              <a:t> as it is to factor </a:t>
            </a:r>
            <a:r>
              <a:rPr lang="en-US" i="1" dirty="0">
                <a:latin typeface="Times New Roman" panose="02020603050405020304" pitchFamily="18" charset="0"/>
                <a:cs typeface="Times New Roman" panose="02020603050405020304" pitchFamily="18" charset="0"/>
              </a:rPr>
              <a:t>n</a:t>
            </a:r>
            <a:r>
              <a:rPr lang="en-US" dirty="0">
                <a:latin typeface="Times New Roman" panose="02020603050405020304" pitchFamily="18" charset="0"/>
                <a:cs typeface="Times New Roman" panose="02020603050405020304" pitchFamily="18" charset="0"/>
              </a:rPr>
              <a:t>, making RSA robust.</a:t>
            </a:r>
          </a:p>
        </p:txBody>
      </p:sp>
      <p:sp>
        <p:nvSpPr>
          <p:cNvPr id="5" name="TextBox 4">
            <a:extLst>
              <a:ext uri="{FF2B5EF4-FFF2-40B4-BE49-F238E27FC236}">
                <a16:creationId xmlns:a16="http://schemas.microsoft.com/office/drawing/2014/main" id="{7ECF0852-C518-5B21-9FB6-750484A8A11E}"/>
              </a:ext>
            </a:extLst>
          </p:cNvPr>
          <p:cNvSpPr txBox="1"/>
          <p:nvPr/>
        </p:nvSpPr>
        <p:spPr>
          <a:xfrm>
            <a:off x="665389" y="3004457"/>
            <a:ext cx="10748282" cy="2120068"/>
          </a:xfrm>
          <a:prstGeom prst="rect">
            <a:avLst/>
          </a:prstGeom>
          <a:noFill/>
        </p:spPr>
        <p:txBody>
          <a:bodyPr wrap="square">
            <a:spAutoFit/>
          </a:bodyPr>
          <a:lstStyle/>
          <a:p>
            <a:pPr>
              <a:lnSpc>
                <a:spcPct val="150000"/>
              </a:lnSpc>
              <a:buNone/>
            </a:pPr>
            <a:r>
              <a:rPr lang="en-US" dirty="0">
                <a:latin typeface="Times New Roman" panose="02020603050405020304" pitchFamily="18" charset="0"/>
                <a:cs typeface="Times New Roman" panose="02020603050405020304" pitchFamily="18" charset="0"/>
              </a:rPr>
              <a:t>🕵️‍♂️ The Famous RSA-129 Challenge</a:t>
            </a:r>
          </a:p>
          <a:p>
            <a:pPr>
              <a:lnSpc>
                <a:spcPct val="150000"/>
              </a:lnSpc>
              <a:buFont typeface="Arial" panose="020B0604020202020204" pitchFamily="34" charset="0"/>
              <a:buChar char="•"/>
            </a:pPr>
            <a:r>
              <a:rPr lang="en-US" dirty="0">
                <a:latin typeface="Times New Roman" panose="02020603050405020304" pitchFamily="18" charset="0"/>
                <a:cs typeface="Times New Roman" panose="02020603050405020304" pitchFamily="18" charset="0"/>
              </a:rPr>
              <a:t>In 1977, RSA’s creators published a cipher challenge using a 129-digit number (~428 bits).</a:t>
            </a:r>
          </a:p>
          <a:p>
            <a:pPr>
              <a:lnSpc>
                <a:spcPct val="150000"/>
              </a:lnSpc>
              <a:buFont typeface="Arial" panose="020B0604020202020204" pitchFamily="34" charset="0"/>
              <a:buChar char="•"/>
            </a:pPr>
            <a:r>
              <a:rPr lang="en-US" dirty="0">
                <a:latin typeface="Times New Roman" panose="02020603050405020304" pitchFamily="18" charset="0"/>
                <a:cs typeface="Times New Roman" panose="02020603050405020304" pitchFamily="18" charset="0"/>
              </a:rPr>
              <a:t>They predicted it would take </a:t>
            </a:r>
            <a:r>
              <a:rPr lang="en-US" b="1" dirty="0">
                <a:latin typeface="Times New Roman" panose="02020603050405020304" pitchFamily="18" charset="0"/>
                <a:cs typeface="Times New Roman" panose="02020603050405020304" pitchFamily="18" charset="0"/>
              </a:rPr>
              <a:t>40 quadrillion years</a:t>
            </a:r>
            <a:r>
              <a:rPr lang="en-US" dirty="0">
                <a:latin typeface="Times New Roman" panose="02020603050405020304" pitchFamily="18" charset="0"/>
                <a:cs typeface="Times New Roman" panose="02020603050405020304" pitchFamily="18" charset="0"/>
              </a:rPr>
              <a:t> to break.</a:t>
            </a:r>
          </a:p>
          <a:p>
            <a:pPr>
              <a:lnSpc>
                <a:spcPct val="150000"/>
              </a:lnSpc>
              <a:buFont typeface="Arial" panose="020B0604020202020204" pitchFamily="34" charset="0"/>
              <a:buChar char="•"/>
            </a:pPr>
            <a:r>
              <a:rPr lang="en-US" dirty="0">
                <a:latin typeface="Times New Roman" panose="02020603050405020304" pitchFamily="18" charset="0"/>
                <a:cs typeface="Times New Roman" panose="02020603050405020304" pitchFamily="18" charset="0"/>
              </a:rPr>
              <a:t>But in 1994, a global team cracked it in </a:t>
            </a:r>
            <a:r>
              <a:rPr lang="en-US" b="1" dirty="0">
                <a:latin typeface="Times New Roman" panose="02020603050405020304" pitchFamily="18" charset="0"/>
                <a:cs typeface="Times New Roman" panose="02020603050405020304" pitchFamily="18" charset="0"/>
              </a:rPr>
              <a:t>8 months</a:t>
            </a:r>
            <a:r>
              <a:rPr lang="en-US" dirty="0">
                <a:latin typeface="Times New Roman" panose="02020603050405020304" pitchFamily="18" charset="0"/>
                <a:cs typeface="Times New Roman" panose="02020603050405020304" pitchFamily="18" charset="0"/>
              </a:rPr>
              <a:t>, showing how much computing power and algorithms had improved.</a:t>
            </a:r>
          </a:p>
        </p:txBody>
      </p:sp>
    </p:spTree>
    <p:extLst>
      <p:ext uri="{BB962C8B-B14F-4D97-AF65-F5344CB8AC3E}">
        <p14:creationId xmlns:p14="http://schemas.microsoft.com/office/powerpoint/2010/main" val="205074529"/>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ABEE741E-3334-4837-ECB7-E4EA2BB1D21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93510" y="1176019"/>
            <a:ext cx="7784519" cy="2856464"/>
          </a:xfrm>
          <a:prstGeom prst="rect">
            <a:avLst/>
          </a:prstGeom>
        </p:spPr>
      </p:pic>
      <p:sp>
        <p:nvSpPr>
          <p:cNvPr id="5" name="TextBox 4">
            <a:extLst>
              <a:ext uri="{FF2B5EF4-FFF2-40B4-BE49-F238E27FC236}">
                <a16:creationId xmlns:a16="http://schemas.microsoft.com/office/drawing/2014/main" id="{0A7F1BBE-AC4B-7FFB-9149-83D9F1714C51}"/>
              </a:ext>
            </a:extLst>
          </p:cNvPr>
          <p:cNvSpPr txBox="1"/>
          <p:nvPr/>
        </p:nvSpPr>
        <p:spPr>
          <a:xfrm>
            <a:off x="586312" y="3872227"/>
            <a:ext cx="10662557" cy="2535566"/>
          </a:xfrm>
          <a:prstGeom prst="rect">
            <a:avLst/>
          </a:prstGeom>
          <a:noFill/>
        </p:spPr>
        <p:txBody>
          <a:bodyPr wrap="square">
            <a:spAutoFit/>
          </a:bodyPr>
          <a:lstStyle/>
          <a:p>
            <a:pPr>
              <a:lnSpc>
                <a:spcPct val="150000"/>
              </a:lnSpc>
              <a:buNone/>
            </a:pPr>
            <a:endParaRPr lang="en-US" dirty="0">
              <a:latin typeface="Times New Roman" panose="02020603050405020304" pitchFamily="18" charset="0"/>
              <a:cs typeface="Times New Roman" panose="02020603050405020304" pitchFamily="18" charset="0"/>
            </a:endParaRPr>
          </a:p>
          <a:p>
            <a:pPr>
              <a:lnSpc>
                <a:spcPct val="150000"/>
              </a:lnSpc>
              <a:buNone/>
            </a:pPr>
            <a:r>
              <a:rPr lang="en-US" dirty="0">
                <a:latin typeface="Times New Roman" panose="02020603050405020304" pitchFamily="18" charset="0"/>
                <a:cs typeface="Times New Roman" panose="02020603050405020304" pitchFamily="18" charset="0"/>
              </a:rPr>
              <a:t>⚠️ Security Threats to RSA</a:t>
            </a:r>
          </a:p>
          <a:p>
            <a:pPr>
              <a:lnSpc>
                <a:spcPct val="150000"/>
              </a:lnSpc>
              <a:buFont typeface="Arial" panose="020B0604020202020204" pitchFamily="34" charset="0"/>
              <a:buChar char="•"/>
            </a:pPr>
            <a:r>
              <a:rPr lang="en-US" b="1" dirty="0">
                <a:latin typeface="Times New Roman" panose="02020603050405020304" pitchFamily="18" charset="0"/>
                <a:cs typeface="Times New Roman" panose="02020603050405020304" pitchFamily="18" charset="0"/>
              </a:rPr>
              <a:t>Increasing computing power</a:t>
            </a:r>
            <a:r>
              <a:rPr lang="en-US" dirty="0">
                <a:latin typeface="Times New Roman" panose="02020603050405020304" pitchFamily="18" charset="0"/>
                <a:cs typeface="Times New Roman" panose="02020603050405020304" pitchFamily="18" charset="0"/>
              </a:rPr>
              <a:t> means more brute force capability.</a:t>
            </a:r>
          </a:p>
          <a:p>
            <a:pPr>
              <a:lnSpc>
                <a:spcPct val="150000"/>
              </a:lnSpc>
              <a:buFont typeface="Arial" panose="020B0604020202020204" pitchFamily="34" charset="0"/>
              <a:buChar char="•"/>
            </a:pPr>
            <a:r>
              <a:rPr lang="en-US" b="1" dirty="0">
                <a:latin typeface="Times New Roman" panose="02020603050405020304" pitchFamily="18" charset="0"/>
                <a:cs typeface="Times New Roman" panose="02020603050405020304" pitchFamily="18" charset="0"/>
              </a:rPr>
              <a:t>Refined factoring algorithms</a:t>
            </a:r>
            <a:r>
              <a:rPr lang="en-US" dirty="0">
                <a:latin typeface="Times New Roman" panose="02020603050405020304" pitchFamily="18" charset="0"/>
                <a:cs typeface="Times New Roman" panose="02020603050405020304" pitchFamily="18" charset="0"/>
              </a:rPr>
              <a:t> (like GNFS or SNFS) can drastically reduce the time to crack RSA keys.</a:t>
            </a:r>
          </a:p>
          <a:p>
            <a:pPr>
              <a:lnSpc>
                <a:spcPct val="150000"/>
              </a:lnSpc>
              <a:buFont typeface="Arial" panose="020B0604020202020204" pitchFamily="34" charset="0"/>
              <a:buChar char="•"/>
            </a:pPr>
            <a:r>
              <a:rPr lang="en-US" dirty="0">
                <a:latin typeface="Times New Roman" panose="02020603050405020304" pitchFamily="18" charset="0"/>
                <a:cs typeface="Times New Roman" panose="02020603050405020304" pitchFamily="18" charset="0"/>
              </a:rPr>
              <a:t>The RSA-768 challenge was solved, hinting that larger key sizes may one day be vulnerable.</a:t>
            </a:r>
          </a:p>
          <a:p>
            <a:pPr>
              <a:lnSpc>
                <a:spcPct val="150000"/>
              </a:lnSpc>
            </a:pPr>
            <a:endParaRPr 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703517310"/>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FEC5191B-B4BB-A390-A50B-A4B2D295AADB}"/>
              </a:ext>
            </a:extLst>
          </p:cNvPr>
          <p:cNvPicPr>
            <a:picLocks noChangeAspect="1"/>
          </p:cNvPicPr>
          <p:nvPr/>
        </p:nvPicPr>
        <p:blipFill>
          <a:blip r:embed="rId3"/>
          <a:stretch>
            <a:fillRect/>
          </a:stretch>
        </p:blipFill>
        <p:spPr>
          <a:xfrm>
            <a:off x="1583702" y="954612"/>
            <a:ext cx="6589337" cy="3541974"/>
          </a:xfrm>
          <a:prstGeom prst="rect">
            <a:avLst/>
          </a:prstGeom>
        </p:spPr>
      </p:pic>
      <p:sp>
        <p:nvSpPr>
          <p:cNvPr id="5" name="TextBox 4">
            <a:extLst>
              <a:ext uri="{FF2B5EF4-FFF2-40B4-BE49-F238E27FC236}">
                <a16:creationId xmlns:a16="http://schemas.microsoft.com/office/drawing/2014/main" id="{232643A2-51E5-9580-4BFD-4DA10E45EE0B}"/>
              </a:ext>
            </a:extLst>
          </p:cNvPr>
          <p:cNvSpPr txBox="1"/>
          <p:nvPr/>
        </p:nvSpPr>
        <p:spPr>
          <a:xfrm>
            <a:off x="476930" y="4660492"/>
            <a:ext cx="11238139" cy="1704569"/>
          </a:xfrm>
          <a:prstGeom prst="rect">
            <a:avLst/>
          </a:prstGeom>
          <a:noFill/>
        </p:spPr>
        <p:txBody>
          <a:bodyPr wrap="square">
            <a:spAutoFit/>
          </a:bodyPr>
          <a:lstStyle/>
          <a:p>
            <a:pPr algn="just">
              <a:lnSpc>
                <a:spcPct val="150000"/>
              </a:lnSpc>
              <a:buNone/>
            </a:pPr>
            <a:r>
              <a:rPr lang="en-US" dirty="0">
                <a:latin typeface="Times New Roman" panose="02020603050405020304" pitchFamily="18" charset="0"/>
                <a:cs typeface="Times New Roman" panose="02020603050405020304" pitchFamily="18" charset="0"/>
              </a:rPr>
              <a:t>🔐 </a:t>
            </a:r>
            <a:r>
              <a:rPr lang="en-US" b="1" dirty="0">
                <a:latin typeface="Times New Roman" panose="02020603050405020304" pitchFamily="18" charset="0"/>
                <a:cs typeface="Times New Roman" panose="02020603050405020304" pitchFamily="18" charset="0"/>
              </a:rPr>
              <a:t>Why RSA Key Size Matters</a:t>
            </a:r>
            <a:endParaRPr lang="en-US" dirty="0">
              <a:latin typeface="Times New Roman" panose="02020603050405020304" pitchFamily="18" charset="0"/>
              <a:cs typeface="Times New Roman" panose="02020603050405020304" pitchFamily="18" charset="0"/>
            </a:endParaRPr>
          </a:p>
          <a:p>
            <a:pPr algn="just">
              <a:lnSpc>
                <a:spcPct val="150000"/>
              </a:lnSpc>
              <a:buFont typeface="Arial" panose="020B0604020202020204" pitchFamily="34" charset="0"/>
              <a:buChar char="•"/>
            </a:pPr>
            <a:r>
              <a:rPr lang="en-US" dirty="0">
                <a:latin typeface="Times New Roman" panose="02020603050405020304" pitchFamily="18" charset="0"/>
                <a:cs typeface="Times New Roman" panose="02020603050405020304" pitchFamily="18" charset="0"/>
              </a:rPr>
              <a:t>There’s a special factoring method (SNFS) that works much faster than the general-purpose method (GNFS) for certain numbers.</a:t>
            </a:r>
          </a:p>
          <a:p>
            <a:pPr algn="just">
              <a:lnSpc>
                <a:spcPct val="150000"/>
              </a:lnSpc>
              <a:buFont typeface="Arial" panose="020B0604020202020204" pitchFamily="34" charset="0"/>
              <a:buChar char="•"/>
            </a:pPr>
            <a:r>
              <a:rPr lang="en-US" dirty="0">
                <a:latin typeface="Times New Roman" panose="02020603050405020304" pitchFamily="18" charset="0"/>
                <a:cs typeface="Times New Roman" panose="02020603050405020304" pitchFamily="18" charset="0"/>
              </a:rPr>
              <a:t>That’s why choosing the right RSA key size is crucial for security.</a:t>
            </a:r>
          </a:p>
        </p:txBody>
      </p:sp>
    </p:spTree>
    <p:extLst>
      <p:ext uri="{BB962C8B-B14F-4D97-AF65-F5344CB8AC3E}">
        <p14:creationId xmlns:p14="http://schemas.microsoft.com/office/powerpoint/2010/main" val="2117411774"/>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5AA9316B-2726-C80A-41B3-5E611C451F5A}"/>
              </a:ext>
            </a:extLst>
          </p:cNvPr>
          <p:cNvSpPr txBox="1"/>
          <p:nvPr/>
        </p:nvSpPr>
        <p:spPr>
          <a:xfrm>
            <a:off x="783771" y="1567549"/>
            <a:ext cx="11119757" cy="1704569"/>
          </a:xfrm>
          <a:prstGeom prst="rect">
            <a:avLst/>
          </a:prstGeom>
          <a:noFill/>
        </p:spPr>
        <p:txBody>
          <a:bodyPr wrap="square">
            <a:spAutoFit/>
          </a:bodyPr>
          <a:lstStyle/>
          <a:p>
            <a:pPr algn="just">
              <a:lnSpc>
                <a:spcPct val="150000"/>
              </a:lnSpc>
              <a:buNone/>
            </a:pPr>
            <a:r>
              <a:rPr lang="en-US" dirty="0">
                <a:latin typeface="Times New Roman" panose="02020603050405020304" pitchFamily="18" charset="0"/>
                <a:cs typeface="Times New Roman" panose="02020603050405020304" pitchFamily="18" charset="0"/>
              </a:rPr>
              <a:t>📉 </a:t>
            </a:r>
            <a:r>
              <a:rPr lang="en-US" b="1" dirty="0">
                <a:latin typeface="Times New Roman" panose="02020603050405020304" pitchFamily="18" charset="0"/>
                <a:cs typeface="Times New Roman" panose="02020603050405020304" pitchFamily="18" charset="0"/>
              </a:rPr>
              <a:t>How Hard is It to Factor RSA Keys?</a:t>
            </a:r>
            <a:endParaRPr lang="en-US" dirty="0">
              <a:latin typeface="Times New Roman" panose="02020603050405020304" pitchFamily="18" charset="0"/>
              <a:cs typeface="Times New Roman" panose="02020603050405020304" pitchFamily="18" charset="0"/>
            </a:endParaRPr>
          </a:p>
          <a:p>
            <a:pPr algn="just">
              <a:lnSpc>
                <a:spcPct val="150000"/>
              </a:lnSpc>
              <a:buFont typeface="Arial" panose="020B0604020202020204" pitchFamily="34" charset="0"/>
              <a:buChar char="•"/>
            </a:pPr>
            <a:r>
              <a:rPr lang="en-US" dirty="0">
                <a:latin typeface="Times New Roman" panose="02020603050405020304" pitchFamily="18" charset="0"/>
                <a:cs typeface="Times New Roman" panose="02020603050405020304" pitchFamily="18" charset="0"/>
              </a:rPr>
              <a:t>A 1024-bit RSA key is about </a:t>
            </a:r>
            <a:r>
              <a:rPr lang="en-US" b="1" dirty="0">
                <a:latin typeface="Times New Roman" panose="02020603050405020304" pitchFamily="18" charset="0"/>
                <a:cs typeface="Times New Roman" panose="02020603050405020304" pitchFamily="18" charset="0"/>
              </a:rPr>
              <a:t>1,000 times harder</a:t>
            </a:r>
            <a:r>
              <a:rPr lang="en-US" dirty="0">
                <a:latin typeface="Times New Roman" panose="02020603050405020304" pitchFamily="18" charset="0"/>
                <a:cs typeface="Times New Roman" panose="02020603050405020304" pitchFamily="18" charset="0"/>
              </a:rPr>
              <a:t> to crack than a 768-bit key.</a:t>
            </a:r>
          </a:p>
          <a:p>
            <a:pPr algn="just">
              <a:lnSpc>
                <a:spcPct val="150000"/>
              </a:lnSpc>
              <a:buFont typeface="Arial" panose="020B0604020202020204" pitchFamily="34" charset="0"/>
              <a:buChar char="•"/>
            </a:pPr>
            <a:r>
              <a:rPr lang="en-US" dirty="0">
                <a:latin typeface="Times New Roman" panose="02020603050405020304" pitchFamily="18" charset="0"/>
                <a:cs typeface="Times New Roman" panose="02020603050405020304" pitchFamily="18" charset="0"/>
              </a:rPr>
              <a:t>A 768-bit key is </a:t>
            </a:r>
            <a:r>
              <a:rPr lang="en-US" b="1" dirty="0">
                <a:latin typeface="Times New Roman" panose="02020603050405020304" pitchFamily="18" charset="0"/>
                <a:cs typeface="Times New Roman" panose="02020603050405020304" pitchFamily="18" charset="0"/>
              </a:rPr>
              <a:t>thousands of times harder</a:t>
            </a:r>
            <a:r>
              <a:rPr lang="en-US" dirty="0">
                <a:latin typeface="Times New Roman" panose="02020603050405020304" pitchFamily="18" charset="0"/>
                <a:cs typeface="Times New Roman" panose="02020603050405020304" pitchFamily="18" charset="0"/>
              </a:rPr>
              <a:t> to crack than a 512-bit key.</a:t>
            </a:r>
          </a:p>
          <a:p>
            <a:pPr algn="just">
              <a:lnSpc>
                <a:spcPct val="150000"/>
              </a:lnSpc>
              <a:buFont typeface="Arial" panose="020B0604020202020204" pitchFamily="34" charset="0"/>
              <a:buChar char="•"/>
            </a:pPr>
            <a:r>
              <a:rPr lang="en-US" dirty="0">
                <a:latin typeface="Times New Roman" panose="02020603050405020304" pitchFamily="18" charset="0"/>
                <a:cs typeface="Times New Roman" panose="02020603050405020304" pitchFamily="18" charset="0"/>
              </a:rPr>
              <a:t>It took years to factor 768-bit RSA in 2010, so factoring a 1024-bit key could be possible within the next decade.</a:t>
            </a:r>
          </a:p>
        </p:txBody>
      </p:sp>
      <p:sp>
        <p:nvSpPr>
          <p:cNvPr id="5" name="TextBox 4">
            <a:extLst>
              <a:ext uri="{FF2B5EF4-FFF2-40B4-BE49-F238E27FC236}">
                <a16:creationId xmlns:a16="http://schemas.microsoft.com/office/drawing/2014/main" id="{75D1CF43-05FB-2A27-83DB-82B0C7BFD437}"/>
              </a:ext>
            </a:extLst>
          </p:cNvPr>
          <p:cNvSpPr txBox="1"/>
          <p:nvPr/>
        </p:nvSpPr>
        <p:spPr>
          <a:xfrm>
            <a:off x="653142" y="3585882"/>
            <a:ext cx="11250386" cy="1289071"/>
          </a:xfrm>
          <a:prstGeom prst="rect">
            <a:avLst/>
          </a:prstGeom>
          <a:noFill/>
        </p:spPr>
        <p:txBody>
          <a:bodyPr wrap="square">
            <a:spAutoFit/>
          </a:bodyPr>
          <a:lstStyle/>
          <a:p>
            <a:pPr algn="just">
              <a:lnSpc>
                <a:spcPct val="150000"/>
              </a:lnSpc>
              <a:buNone/>
            </a:pPr>
            <a:r>
              <a:rPr lang="en-US" dirty="0">
                <a:latin typeface="Times New Roman" panose="02020603050405020304" pitchFamily="18" charset="0"/>
                <a:cs typeface="Times New Roman" panose="02020603050405020304" pitchFamily="18" charset="0"/>
              </a:rPr>
              <a:t>✅ </a:t>
            </a:r>
            <a:r>
              <a:rPr lang="en-US" b="1" dirty="0">
                <a:latin typeface="Times New Roman" panose="02020603050405020304" pitchFamily="18" charset="0"/>
                <a:cs typeface="Times New Roman" panose="02020603050405020304" pitchFamily="18" charset="0"/>
              </a:rPr>
              <a:t>Recommendation</a:t>
            </a:r>
            <a:endParaRPr lang="en-US" dirty="0">
              <a:latin typeface="Times New Roman" panose="02020603050405020304" pitchFamily="18" charset="0"/>
              <a:cs typeface="Times New Roman" panose="02020603050405020304" pitchFamily="18" charset="0"/>
            </a:endParaRPr>
          </a:p>
          <a:p>
            <a:pPr algn="just">
              <a:lnSpc>
                <a:spcPct val="150000"/>
              </a:lnSpc>
              <a:buFont typeface="Arial" panose="020B0604020202020204" pitchFamily="34" charset="0"/>
              <a:buChar char="•"/>
            </a:pPr>
            <a:r>
              <a:rPr lang="en-US" dirty="0">
                <a:latin typeface="Times New Roman" panose="02020603050405020304" pitchFamily="18" charset="0"/>
                <a:cs typeface="Times New Roman" panose="02020603050405020304" pitchFamily="18" charset="0"/>
              </a:rPr>
              <a:t>Because of these advances, experts advised </a:t>
            </a:r>
            <a:r>
              <a:rPr lang="en-US" b="1" dirty="0">
                <a:latin typeface="Times New Roman" panose="02020603050405020304" pitchFamily="18" charset="0"/>
                <a:cs typeface="Times New Roman" panose="02020603050405020304" pitchFamily="18" charset="0"/>
              </a:rPr>
              <a:t>stopping the use of 1024-bit RSA keys</a:t>
            </a:r>
            <a:r>
              <a:rPr lang="en-US" dirty="0">
                <a:latin typeface="Times New Roman" panose="02020603050405020304" pitchFamily="18" charset="0"/>
                <a:cs typeface="Times New Roman" panose="02020603050405020304" pitchFamily="18" charset="0"/>
              </a:rPr>
              <a:t> not long after 2010.</a:t>
            </a:r>
          </a:p>
          <a:p>
            <a:pPr algn="just">
              <a:lnSpc>
                <a:spcPct val="150000"/>
              </a:lnSpc>
              <a:buFont typeface="Arial" panose="020B0604020202020204" pitchFamily="34" charset="0"/>
              <a:buChar char="•"/>
            </a:pPr>
            <a:r>
              <a:rPr lang="en-US" dirty="0">
                <a:latin typeface="Times New Roman" panose="02020603050405020304" pitchFamily="18" charset="0"/>
                <a:cs typeface="Times New Roman" panose="02020603050405020304" pitchFamily="18" charset="0"/>
              </a:rPr>
              <a:t>Using larger keys (like 2048-bit or higher) is much safer against future attacks.</a:t>
            </a:r>
          </a:p>
        </p:txBody>
      </p:sp>
    </p:spTree>
    <p:extLst>
      <p:ext uri="{BB962C8B-B14F-4D97-AF65-F5344CB8AC3E}">
        <p14:creationId xmlns:p14="http://schemas.microsoft.com/office/powerpoint/2010/main" val="4230277382"/>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ADDFBD93-2829-7AFF-2E95-04C05D8074E4}"/>
              </a:ext>
            </a:extLst>
          </p:cNvPr>
          <p:cNvPicPr>
            <a:picLocks noChangeAspect="1"/>
          </p:cNvPicPr>
          <p:nvPr/>
        </p:nvPicPr>
        <p:blipFill>
          <a:blip r:embed="rId2"/>
          <a:srcRect t="1905"/>
          <a:stretch>
            <a:fillRect/>
          </a:stretch>
        </p:blipFill>
        <p:spPr>
          <a:xfrm>
            <a:off x="2695455" y="933253"/>
            <a:ext cx="6066552" cy="5472258"/>
          </a:xfrm>
          <a:prstGeom prst="rect">
            <a:avLst/>
          </a:prstGeom>
        </p:spPr>
      </p:pic>
    </p:spTree>
    <p:extLst>
      <p:ext uri="{BB962C8B-B14F-4D97-AF65-F5344CB8AC3E}">
        <p14:creationId xmlns:p14="http://schemas.microsoft.com/office/powerpoint/2010/main" val="1316440789"/>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A635EA5D-1105-B92C-0475-AFDB6A035BD2}"/>
              </a:ext>
            </a:extLst>
          </p:cNvPr>
          <p:cNvSpPr txBox="1"/>
          <p:nvPr/>
        </p:nvSpPr>
        <p:spPr>
          <a:xfrm>
            <a:off x="702128" y="1061886"/>
            <a:ext cx="11136085" cy="2951064"/>
          </a:xfrm>
          <a:prstGeom prst="rect">
            <a:avLst/>
          </a:prstGeom>
          <a:noFill/>
        </p:spPr>
        <p:txBody>
          <a:bodyPr wrap="square">
            <a:spAutoFit/>
          </a:bodyPr>
          <a:lstStyle/>
          <a:p>
            <a:pPr algn="just">
              <a:lnSpc>
                <a:spcPct val="150000"/>
              </a:lnSpc>
            </a:pPr>
            <a:r>
              <a:rPr lang="en-US" dirty="0">
                <a:latin typeface="Times New Roman" panose="02020603050405020304" pitchFamily="18" charset="0"/>
                <a:cs typeface="Times New Roman" panose="02020603050405020304" pitchFamily="18" charset="0"/>
              </a:rPr>
              <a:t>In addition to specifying the size of n, a number of other constraints have been suggested by researchers. To avoid values of n that may be factored more easily, the algorithm’s inventors suggest the following constraints on p and q. </a:t>
            </a:r>
          </a:p>
          <a:p>
            <a:pPr marL="342900" indent="-342900" algn="just">
              <a:lnSpc>
                <a:spcPct val="150000"/>
              </a:lnSpc>
              <a:buAutoNum type="arabicPeriod"/>
            </a:pPr>
            <a:r>
              <a:rPr lang="en-US" dirty="0">
                <a:latin typeface="Times New Roman" panose="02020603050405020304" pitchFamily="18" charset="0"/>
                <a:cs typeface="Times New Roman" panose="02020603050405020304" pitchFamily="18" charset="0"/>
              </a:rPr>
              <a:t>p and q should differ in length by only a few digits. Thus, for a 1024-bit key (309 decimal digits), both p and q should be on the order of magnitude of 1075 to 10100. </a:t>
            </a:r>
          </a:p>
          <a:p>
            <a:pPr algn="just">
              <a:lnSpc>
                <a:spcPct val="150000"/>
              </a:lnSpc>
            </a:pPr>
            <a:r>
              <a:rPr lang="en-US" dirty="0">
                <a:latin typeface="Times New Roman" panose="02020603050405020304" pitchFamily="18" charset="0"/>
                <a:cs typeface="Times New Roman" panose="02020603050405020304" pitchFamily="18" charset="0"/>
              </a:rPr>
              <a:t>2. Both (p- 1) and (q- 1) should contain a large prime factor. </a:t>
            </a:r>
          </a:p>
          <a:p>
            <a:pPr algn="just">
              <a:lnSpc>
                <a:spcPct val="150000"/>
              </a:lnSpc>
            </a:pPr>
            <a:r>
              <a:rPr lang="en-US" dirty="0">
                <a:latin typeface="Times New Roman" panose="02020603050405020304" pitchFamily="18" charset="0"/>
                <a:cs typeface="Times New Roman" panose="02020603050405020304" pitchFamily="18" charset="0"/>
              </a:rPr>
              <a:t>3. gcd(p- 1, q- 1) should be small. In addition, it has been demonstrated that if e 6 n and d 6 n1/4, then d can be easily determined</a:t>
            </a:r>
            <a:endParaRPr lang="en-IN" dirty="0">
              <a:latin typeface="Times New Roman" panose="02020603050405020304" pitchFamily="18" charset="0"/>
              <a:cs typeface="Times New Roman" panose="02020603050405020304" pitchFamily="18" charset="0"/>
            </a:endParaRPr>
          </a:p>
        </p:txBody>
      </p:sp>
      <p:sp>
        <p:nvSpPr>
          <p:cNvPr id="5" name="TextBox 4">
            <a:extLst>
              <a:ext uri="{FF2B5EF4-FFF2-40B4-BE49-F238E27FC236}">
                <a16:creationId xmlns:a16="http://schemas.microsoft.com/office/drawing/2014/main" id="{D8AEF292-CD77-C8F9-A399-E9B521C0EC22}"/>
              </a:ext>
            </a:extLst>
          </p:cNvPr>
          <p:cNvSpPr txBox="1"/>
          <p:nvPr/>
        </p:nvSpPr>
        <p:spPr>
          <a:xfrm>
            <a:off x="702128" y="4012950"/>
            <a:ext cx="11136084" cy="1704569"/>
          </a:xfrm>
          <a:prstGeom prst="rect">
            <a:avLst/>
          </a:prstGeom>
          <a:noFill/>
        </p:spPr>
        <p:txBody>
          <a:bodyPr wrap="square">
            <a:spAutoFit/>
          </a:bodyPr>
          <a:lstStyle/>
          <a:p>
            <a:pPr>
              <a:lnSpc>
                <a:spcPct val="150000"/>
              </a:lnSpc>
              <a:buNone/>
            </a:pPr>
            <a:r>
              <a:rPr lang="en-US" b="1" dirty="0">
                <a:latin typeface="Times New Roman" panose="02020603050405020304" pitchFamily="18" charset="0"/>
                <a:cs typeface="Times New Roman" panose="02020603050405020304" pitchFamily="18" charset="0"/>
              </a:rPr>
              <a:t>🕒 What Are Timing Attacks?</a:t>
            </a:r>
          </a:p>
          <a:p>
            <a:pPr>
              <a:lnSpc>
                <a:spcPct val="150000"/>
              </a:lnSpc>
              <a:buNone/>
            </a:pPr>
            <a:r>
              <a:rPr lang="en-US" dirty="0">
                <a:latin typeface="Times New Roman" panose="02020603050405020304" pitchFamily="18" charset="0"/>
                <a:cs typeface="Times New Roman" panose="02020603050405020304" pitchFamily="18" charset="0"/>
              </a:rPr>
              <a:t>Timing attacks are a form of </a:t>
            </a:r>
            <a:r>
              <a:rPr lang="en-US" b="1" dirty="0">
                <a:latin typeface="Times New Roman" panose="02020603050405020304" pitchFamily="18" charset="0"/>
                <a:cs typeface="Times New Roman" panose="02020603050405020304" pitchFamily="18" charset="0"/>
              </a:rPr>
              <a:t>side-channel attack</a:t>
            </a:r>
            <a:r>
              <a:rPr lang="en-US" dirty="0">
                <a:latin typeface="Times New Roman" panose="02020603050405020304" pitchFamily="18" charset="0"/>
                <a:cs typeface="Times New Roman" panose="02020603050405020304" pitchFamily="18" charset="0"/>
              </a:rPr>
              <a:t> where an adversary analyzes how long a system takes to perform cryptographic operations. Even tiny differences in processing time can leak information about secret data, like private keys.</a:t>
            </a:r>
          </a:p>
        </p:txBody>
      </p:sp>
    </p:spTree>
    <p:extLst>
      <p:ext uri="{BB962C8B-B14F-4D97-AF65-F5344CB8AC3E}">
        <p14:creationId xmlns:p14="http://schemas.microsoft.com/office/powerpoint/2010/main" val="2308470409"/>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5AE7983A-EFC9-458D-D635-EA90B3F5C28A}"/>
              </a:ext>
            </a:extLst>
          </p:cNvPr>
          <p:cNvSpPr txBox="1"/>
          <p:nvPr/>
        </p:nvSpPr>
        <p:spPr>
          <a:xfrm>
            <a:off x="552450" y="993890"/>
            <a:ext cx="11087100" cy="2120068"/>
          </a:xfrm>
          <a:prstGeom prst="rect">
            <a:avLst/>
          </a:prstGeom>
          <a:noFill/>
        </p:spPr>
        <p:txBody>
          <a:bodyPr wrap="square">
            <a:spAutoFit/>
          </a:bodyPr>
          <a:lstStyle/>
          <a:p>
            <a:pPr marL="0" marR="0" lvl="0" indent="0" algn="just" defTabSz="914400" rtl="0" eaLnBrk="0" fontAlgn="base" latinLnBrk="0" hangingPunct="0">
              <a:lnSpc>
                <a:spcPct val="150000"/>
              </a:lnSpc>
              <a:spcBef>
                <a:spcPct val="0"/>
              </a:spcBef>
              <a:spcAft>
                <a:spcPct val="0"/>
              </a:spcAft>
              <a:buClrTx/>
              <a:buSzTx/>
              <a:buFontTx/>
              <a:buNone/>
              <a:tabLst/>
            </a:pPr>
            <a:r>
              <a:rPr kumimoji="0" lang="en-US" altLang="en-US" b="1"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rPr>
              <a:t>🔑 The Core Idea</a:t>
            </a:r>
          </a:p>
          <a:p>
            <a:pPr marL="0" marR="0" lvl="0" indent="0" algn="just" defTabSz="914400" rtl="0" eaLnBrk="0" fontAlgn="base" latinLnBrk="0" hangingPunct="0">
              <a:lnSpc>
                <a:spcPct val="150000"/>
              </a:lnSpc>
              <a:spcBef>
                <a:spcPct val="0"/>
              </a:spcBef>
              <a:spcAft>
                <a:spcPct val="0"/>
              </a:spcAft>
              <a:buClrTx/>
              <a:buSzTx/>
              <a:buFontTx/>
              <a:buChar char="•"/>
              <a:tabLst/>
            </a:pPr>
            <a:r>
              <a:rPr kumimoji="0" lang="en-US" altLang="en-US"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rPr>
              <a:t>Cryptographic algorithms like </a:t>
            </a:r>
            <a:r>
              <a:rPr kumimoji="0" lang="en-US" altLang="en-US" b="1"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rPr>
              <a:t>RSA</a:t>
            </a:r>
            <a:r>
              <a:rPr kumimoji="0" lang="en-US" altLang="en-US"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rPr>
              <a:t> use </a:t>
            </a:r>
            <a:r>
              <a:rPr kumimoji="0" lang="en-US" altLang="en-US" b="1"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rPr>
              <a:t>modular exponentiation</a:t>
            </a:r>
            <a:r>
              <a:rPr kumimoji="0" lang="en-US" altLang="en-US"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rPr>
              <a:t>, where calculations vary slightly depending on the bits of the key. </a:t>
            </a:r>
          </a:p>
          <a:p>
            <a:pPr marL="0" marR="0" lvl="0" indent="0" algn="just" defTabSz="914400" rtl="0" eaLnBrk="0" fontAlgn="base" latinLnBrk="0" hangingPunct="0">
              <a:lnSpc>
                <a:spcPct val="150000"/>
              </a:lnSpc>
              <a:spcBef>
                <a:spcPct val="0"/>
              </a:spcBef>
              <a:spcAft>
                <a:spcPct val="0"/>
              </a:spcAft>
              <a:buClrTx/>
              <a:buSzTx/>
              <a:buFontTx/>
              <a:buChar char="•"/>
              <a:tabLst/>
            </a:pPr>
            <a:r>
              <a:rPr kumimoji="0" lang="en-US" altLang="en-US"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rPr>
              <a:t>If execution time depends on whether a specific bit in the private key is 0 or 1, an attacker can measure the time and deduce the key bit-by-bit</a:t>
            </a:r>
            <a:endParaRPr lang="en-IN" dirty="0">
              <a:latin typeface="Times New Roman" panose="02020603050405020304" pitchFamily="18" charset="0"/>
              <a:cs typeface="Times New Roman" panose="02020603050405020304" pitchFamily="18" charset="0"/>
            </a:endParaRPr>
          </a:p>
        </p:txBody>
      </p:sp>
      <p:sp>
        <p:nvSpPr>
          <p:cNvPr id="6" name="TextBox 5">
            <a:extLst>
              <a:ext uri="{FF2B5EF4-FFF2-40B4-BE49-F238E27FC236}">
                <a16:creationId xmlns:a16="http://schemas.microsoft.com/office/drawing/2014/main" id="{EDF918BD-C5F1-5A8E-3655-A93AF279983B}"/>
              </a:ext>
            </a:extLst>
          </p:cNvPr>
          <p:cNvSpPr txBox="1"/>
          <p:nvPr/>
        </p:nvSpPr>
        <p:spPr>
          <a:xfrm>
            <a:off x="665389" y="3180780"/>
            <a:ext cx="11087099" cy="2535566"/>
          </a:xfrm>
          <a:prstGeom prst="rect">
            <a:avLst/>
          </a:prstGeom>
          <a:noFill/>
        </p:spPr>
        <p:txBody>
          <a:bodyPr wrap="square">
            <a:spAutoFit/>
          </a:bodyPr>
          <a:lstStyle/>
          <a:p>
            <a:pPr>
              <a:lnSpc>
                <a:spcPct val="150000"/>
              </a:lnSpc>
              <a:buNone/>
            </a:pPr>
            <a:r>
              <a:rPr lang="en-US" dirty="0">
                <a:latin typeface="Times New Roman" panose="02020603050405020304" pitchFamily="18" charset="0"/>
                <a:cs typeface="Times New Roman" panose="02020603050405020304" pitchFamily="18" charset="0"/>
              </a:rPr>
              <a:t>🧠 </a:t>
            </a:r>
            <a:r>
              <a:rPr lang="en-US" b="1" dirty="0">
                <a:latin typeface="Times New Roman" panose="02020603050405020304" pitchFamily="18" charset="0"/>
                <a:cs typeface="Times New Roman" panose="02020603050405020304" pitchFamily="18" charset="0"/>
              </a:rPr>
              <a:t>Simplified Analogy</a:t>
            </a:r>
          </a:p>
          <a:p>
            <a:pPr>
              <a:lnSpc>
                <a:spcPct val="150000"/>
              </a:lnSpc>
              <a:buNone/>
            </a:pPr>
            <a:r>
              <a:rPr lang="en-US" dirty="0">
                <a:latin typeface="Times New Roman" panose="02020603050405020304" pitchFamily="18" charset="0"/>
                <a:cs typeface="Times New Roman" panose="02020603050405020304" pitchFamily="18" charset="0"/>
              </a:rPr>
              <a:t>Imagine a burglar trying to guess the combination to a safe by:</a:t>
            </a:r>
          </a:p>
          <a:p>
            <a:pPr>
              <a:lnSpc>
                <a:spcPct val="150000"/>
              </a:lnSpc>
              <a:buFont typeface="Arial" panose="020B0604020202020204" pitchFamily="34" charset="0"/>
              <a:buChar char="•"/>
            </a:pPr>
            <a:r>
              <a:rPr lang="en-US" dirty="0">
                <a:latin typeface="Times New Roman" panose="02020603050405020304" pitchFamily="18" charset="0"/>
                <a:cs typeface="Times New Roman" panose="02020603050405020304" pitchFamily="18" charset="0"/>
              </a:rPr>
              <a:t>Watching someone enter each digit.</a:t>
            </a:r>
          </a:p>
          <a:p>
            <a:pPr>
              <a:lnSpc>
                <a:spcPct val="150000"/>
              </a:lnSpc>
              <a:buFont typeface="Arial" panose="020B0604020202020204" pitchFamily="34" charset="0"/>
              <a:buChar char="•"/>
            </a:pPr>
            <a:r>
              <a:rPr lang="en-US" dirty="0">
                <a:latin typeface="Times New Roman" panose="02020603050405020304" pitchFamily="18" charset="0"/>
                <a:cs typeface="Times New Roman" panose="02020603050405020304" pitchFamily="18" charset="0"/>
              </a:rPr>
              <a:t>Noting how long they pause at each number.</a:t>
            </a:r>
          </a:p>
          <a:p>
            <a:pPr>
              <a:lnSpc>
                <a:spcPct val="150000"/>
              </a:lnSpc>
              <a:buFont typeface="Arial" panose="020B0604020202020204" pitchFamily="34" charset="0"/>
              <a:buChar char="•"/>
            </a:pPr>
            <a:r>
              <a:rPr lang="en-US" dirty="0">
                <a:latin typeface="Times New Roman" panose="02020603050405020304" pitchFamily="18" charset="0"/>
                <a:cs typeface="Times New Roman" panose="02020603050405020304" pitchFamily="18" charset="0"/>
              </a:rPr>
              <a:t>Inferring the correct combo based on those timings.</a:t>
            </a:r>
          </a:p>
          <a:p>
            <a:pPr>
              <a:lnSpc>
                <a:spcPct val="150000"/>
              </a:lnSpc>
              <a:buNone/>
            </a:pPr>
            <a:r>
              <a:rPr lang="en-US" dirty="0">
                <a:latin typeface="Times New Roman" panose="02020603050405020304" pitchFamily="18" charset="0"/>
                <a:cs typeface="Times New Roman" panose="02020603050405020304" pitchFamily="18" charset="0"/>
              </a:rPr>
              <a:t>The same idea applies in timing attacks — but instead of a dial, it's digital math being observed.</a:t>
            </a:r>
          </a:p>
        </p:txBody>
      </p:sp>
    </p:spTree>
    <p:extLst>
      <p:ext uri="{BB962C8B-B14F-4D97-AF65-F5344CB8AC3E}">
        <p14:creationId xmlns:p14="http://schemas.microsoft.com/office/powerpoint/2010/main" val="3653085326"/>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7B1FED01-5BBE-182F-3C35-9880F7814CAC}"/>
              </a:ext>
            </a:extLst>
          </p:cNvPr>
          <p:cNvSpPr txBox="1"/>
          <p:nvPr/>
        </p:nvSpPr>
        <p:spPr>
          <a:xfrm>
            <a:off x="591230" y="1589625"/>
            <a:ext cx="11009539" cy="3366563"/>
          </a:xfrm>
          <a:prstGeom prst="rect">
            <a:avLst/>
          </a:prstGeom>
          <a:noFill/>
        </p:spPr>
        <p:txBody>
          <a:bodyPr wrap="square">
            <a:spAutoFit/>
          </a:bodyPr>
          <a:lstStyle/>
          <a:p>
            <a:pPr marL="0" marR="0" lvl="0" indent="0" algn="l" defTabSz="914400" rtl="0" eaLnBrk="0" fontAlgn="base" latinLnBrk="0" hangingPunct="0">
              <a:lnSpc>
                <a:spcPct val="150000"/>
              </a:lnSpc>
              <a:spcBef>
                <a:spcPct val="0"/>
              </a:spcBef>
              <a:spcAft>
                <a:spcPct val="0"/>
              </a:spcAft>
              <a:buClrTx/>
              <a:buSzTx/>
              <a:buFontTx/>
              <a:buNone/>
              <a:tabLst/>
            </a:pPr>
            <a:r>
              <a:rPr kumimoji="0" lang="en-US" altLang="en-US" b="1"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rPr>
              <a:t>⚙️ How It Works with RSA</a:t>
            </a:r>
          </a:p>
          <a:p>
            <a:pPr marL="0" marR="0" lvl="0" indent="0" algn="l" defTabSz="914400" rtl="0" eaLnBrk="0" fontAlgn="base" latinLnBrk="0" hangingPunct="0">
              <a:lnSpc>
                <a:spcPct val="150000"/>
              </a:lnSpc>
              <a:spcBef>
                <a:spcPct val="0"/>
              </a:spcBef>
              <a:spcAft>
                <a:spcPct val="0"/>
              </a:spcAft>
              <a:buClrTx/>
              <a:buSzTx/>
              <a:buFontTx/>
              <a:buAutoNum type="arabicPeriod"/>
              <a:tabLst/>
            </a:pPr>
            <a:r>
              <a:rPr kumimoji="0" lang="en-US" altLang="en-US" b="1"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rPr>
              <a:t>Modular exponentiation</a:t>
            </a:r>
            <a:r>
              <a:rPr kumimoji="0" lang="en-US" altLang="en-US"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rPr>
              <a:t> is performed bit-by-bit. </a:t>
            </a:r>
          </a:p>
          <a:p>
            <a:pPr marL="0" marR="0" lvl="0" indent="0" algn="l" defTabSz="914400" rtl="0" eaLnBrk="0" fontAlgn="base" latinLnBrk="0" hangingPunct="0">
              <a:lnSpc>
                <a:spcPct val="150000"/>
              </a:lnSpc>
              <a:spcBef>
                <a:spcPct val="0"/>
              </a:spcBef>
              <a:spcAft>
                <a:spcPct val="0"/>
              </a:spcAft>
              <a:buClrTx/>
              <a:buSzTx/>
              <a:buFontTx/>
              <a:buAutoNum type="arabicPeriod" startAt="2"/>
              <a:tabLst/>
            </a:pPr>
            <a:r>
              <a:rPr kumimoji="0" lang="en-US" altLang="en-US"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rPr>
              <a:t>For each 1 bit in the key, an extra multiplication is needed → longer execution time. </a:t>
            </a:r>
          </a:p>
          <a:p>
            <a:pPr marL="0" marR="0" lvl="0" indent="0" algn="l" defTabSz="914400" rtl="0" eaLnBrk="0" fontAlgn="base" latinLnBrk="0" hangingPunct="0">
              <a:lnSpc>
                <a:spcPct val="150000"/>
              </a:lnSpc>
              <a:spcBef>
                <a:spcPct val="0"/>
              </a:spcBef>
              <a:spcAft>
                <a:spcPct val="0"/>
              </a:spcAft>
              <a:buClrTx/>
              <a:buSzTx/>
              <a:buFontTx/>
              <a:buAutoNum type="arabicPeriod" startAt="3"/>
              <a:tabLst/>
            </a:pPr>
            <a:r>
              <a:rPr kumimoji="0" lang="en-US" altLang="en-US"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rPr>
              <a:t>An attacker: </a:t>
            </a:r>
          </a:p>
          <a:p>
            <a:pPr marL="0" marR="0" lvl="0" indent="0" algn="l" defTabSz="914400" rtl="0" eaLnBrk="0" fontAlgn="base" latinLnBrk="0" hangingPunct="0">
              <a:lnSpc>
                <a:spcPct val="150000"/>
              </a:lnSpc>
              <a:spcBef>
                <a:spcPct val="0"/>
              </a:spcBef>
              <a:spcAft>
                <a:spcPct val="0"/>
              </a:spcAft>
              <a:buClrTx/>
              <a:buSzTx/>
              <a:buFontTx/>
              <a:buChar char="•"/>
              <a:tabLst/>
            </a:pPr>
            <a:r>
              <a:rPr kumimoji="0" lang="en-US" altLang="en-US"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rPr>
              <a:t>Sends encrypted data. </a:t>
            </a:r>
          </a:p>
          <a:p>
            <a:pPr marL="0" marR="0" lvl="0" indent="0" algn="l" defTabSz="914400" rtl="0" eaLnBrk="0" fontAlgn="base" latinLnBrk="0" hangingPunct="0">
              <a:lnSpc>
                <a:spcPct val="150000"/>
              </a:lnSpc>
              <a:spcBef>
                <a:spcPct val="0"/>
              </a:spcBef>
              <a:spcAft>
                <a:spcPct val="0"/>
              </a:spcAft>
              <a:buClrTx/>
              <a:buSzTx/>
              <a:buFontTx/>
              <a:buChar char="•"/>
              <a:tabLst/>
            </a:pPr>
            <a:r>
              <a:rPr kumimoji="0" lang="en-US" altLang="en-US"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rPr>
              <a:t>Measures how long the system takes to decrypt. </a:t>
            </a:r>
          </a:p>
          <a:p>
            <a:pPr marL="0" marR="0" lvl="0" indent="0" algn="l" defTabSz="914400" rtl="0" eaLnBrk="0" fontAlgn="base" latinLnBrk="0" hangingPunct="0">
              <a:lnSpc>
                <a:spcPct val="150000"/>
              </a:lnSpc>
              <a:spcBef>
                <a:spcPct val="0"/>
              </a:spcBef>
              <a:spcAft>
                <a:spcPct val="0"/>
              </a:spcAft>
              <a:buClrTx/>
              <a:buSzTx/>
              <a:buFontTx/>
              <a:buChar char="•"/>
              <a:tabLst/>
            </a:pPr>
            <a:r>
              <a:rPr kumimoji="0" lang="en-US" altLang="en-US"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rPr>
              <a:t>Makes statistical guesses about which bits of the key are 1 or 0. </a:t>
            </a:r>
          </a:p>
          <a:p>
            <a:pPr marL="0" marR="0" lvl="0" indent="0" algn="l" defTabSz="914400" rtl="0" eaLnBrk="0" fontAlgn="base" latinLnBrk="0" hangingPunct="0">
              <a:lnSpc>
                <a:spcPct val="150000"/>
              </a:lnSpc>
              <a:spcBef>
                <a:spcPct val="0"/>
              </a:spcBef>
              <a:spcAft>
                <a:spcPct val="0"/>
              </a:spcAft>
              <a:buClrTx/>
              <a:buSzTx/>
              <a:buFontTx/>
              <a:buNone/>
              <a:tabLst/>
            </a:pPr>
            <a:r>
              <a:rPr kumimoji="0" lang="en-US" altLang="en-US"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rPr>
              <a:t>Even minor fluctuations — in the order of microseconds — can be meaningful if measured precisely and repeatedly.</a:t>
            </a:r>
            <a:endParaRPr lang="en-IN"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339306750"/>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365F8231-0329-19D2-9FC5-65EB183DA401}"/>
              </a:ext>
            </a:extLst>
          </p:cNvPr>
          <p:cNvSpPr txBox="1"/>
          <p:nvPr/>
        </p:nvSpPr>
        <p:spPr>
          <a:xfrm>
            <a:off x="698046" y="1041738"/>
            <a:ext cx="10682967" cy="1704569"/>
          </a:xfrm>
          <a:prstGeom prst="rect">
            <a:avLst/>
          </a:prstGeom>
          <a:noFill/>
        </p:spPr>
        <p:txBody>
          <a:bodyPr wrap="square">
            <a:spAutoFit/>
          </a:bodyPr>
          <a:lstStyle/>
          <a:p>
            <a:pPr>
              <a:lnSpc>
                <a:spcPct val="150000"/>
              </a:lnSpc>
              <a:buNone/>
            </a:pPr>
            <a:r>
              <a:rPr lang="en-US" dirty="0">
                <a:latin typeface="Times New Roman" panose="02020603050405020304" pitchFamily="18" charset="0"/>
                <a:cs typeface="Times New Roman" panose="02020603050405020304" pitchFamily="18" charset="0"/>
              </a:rPr>
              <a:t>😨 </a:t>
            </a:r>
            <a:r>
              <a:rPr lang="en-US" b="1" dirty="0">
                <a:latin typeface="Times New Roman" panose="02020603050405020304" pitchFamily="18" charset="0"/>
                <a:cs typeface="Times New Roman" panose="02020603050405020304" pitchFamily="18" charset="0"/>
              </a:rPr>
              <a:t>Why It's Concerning</a:t>
            </a:r>
          </a:p>
          <a:p>
            <a:pPr>
              <a:lnSpc>
                <a:spcPct val="150000"/>
              </a:lnSpc>
              <a:buFont typeface="Arial" panose="020B0604020202020204" pitchFamily="34" charset="0"/>
              <a:buChar char="•"/>
            </a:pPr>
            <a:r>
              <a:rPr lang="en-US" dirty="0">
                <a:latin typeface="Times New Roman" panose="02020603050405020304" pitchFamily="18" charset="0"/>
                <a:cs typeface="Times New Roman" panose="02020603050405020304" pitchFamily="18" charset="0"/>
              </a:rPr>
              <a:t>It's a </a:t>
            </a:r>
            <a:r>
              <a:rPr lang="en-US" b="1" dirty="0">
                <a:latin typeface="Times New Roman" panose="02020603050405020304" pitchFamily="18" charset="0"/>
                <a:cs typeface="Times New Roman" panose="02020603050405020304" pitchFamily="18" charset="0"/>
              </a:rPr>
              <a:t>ciphertext-only attack</a:t>
            </a:r>
            <a:r>
              <a:rPr lang="en-US" dirty="0">
                <a:latin typeface="Times New Roman" panose="02020603050405020304" pitchFamily="18" charset="0"/>
                <a:cs typeface="Times New Roman" panose="02020603050405020304" pitchFamily="18" charset="0"/>
              </a:rPr>
              <a:t>, meaning the attacker doesn't need to know the plaintext.</a:t>
            </a:r>
          </a:p>
          <a:p>
            <a:pPr>
              <a:lnSpc>
                <a:spcPct val="150000"/>
              </a:lnSpc>
              <a:buFont typeface="Arial" panose="020B0604020202020204" pitchFamily="34" charset="0"/>
              <a:buChar char="•"/>
            </a:pPr>
            <a:r>
              <a:rPr lang="en-US" dirty="0">
                <a:latin typeface="Times New Roman" panose="02020603050405020304" pitchFamily="18" charset="0"/>
                <a:cs typeface="Times New Roman" panose="02020603050405020304" pitchFamily="18" charset="0"/>
              </a:rPr>
              <a:t>It exploits unintended behavior — </a:t>
            </a:r>
            <a:r>
              <a:rPr lang="en-US" b="1" dirty="0">
                <a:latin typeface="Times New Roman" panose="02020603050405020304" pitchFamily="18" charset="0"/>
                <a:cs typeface="Times New Roman" panose="02020603050405020304" pitchFamily="18" charset="0"/>
              </a:rPr>
              <a:t>timing differences</a:t>
            </a:r>
            <a:r>
              <a:rPr lang="en-US" dirty="0">
                <a:latin typeface="Times New Roman" panose="02020603050405020304" pitchFamily="18" charset="0"/>
                <a:cs typeface="Times New Roman" panose="02020603050405020304" pitchFamily="18" charset="0"/>
              </a:rPr>
              <a:t>, not flaws in the algorithm itself.</a:t>
            </a:r>
          </a:p>
          <a:p>
            <a:pPr>
              <a:lnSpc>
                <a:spcPct val="150000"/>
              </a:lnSpc>
              <a:buFont typeface="Arial" panose="020B0604020202020204" pitchFamily="34" charset="0"/>
              <a:buChar char="•"/>
            </a:pPr>
            <a:r>
              <a:rPr lang="en-US" dirty="0">
                <a:latin typeface="Times New Roman" panose="02020603050405020304" pitchFamily="18" charset="0"/>
                <a:cs typeface="Times New Roman" panose="02020603050405020304" pitchFamily="18" charset="0"/>
              </a:rPr>
              <a:t>Traditional defenses (like encryption strength) don’t help if implementation leaks timing info.</a:t>
            </a:r>
          </a:p>
        </p:txBody>
      </p:sp>
      <p:sp>
        <p:nvSpPr>
          <p:cNvPr id="5" name="TextBox 4">
            <a:extLst>
              <a:ext uri="{FF2B5EF4-FFF2-40B4-BE49-F238E27FC236}">
                <a16:creationId xmlns:a16="http://schemas.microsoft.com/office/drawing/2014/main" id="{E73D009B-D0E4-DB27-10A0-0C999D0E31FB}"/>
              </a:ext>
            </a:extLst>
          </p:cNvPr>
          <p:cNvSpPr txBox="1"/>
          <p:nvPr/>
        </p:nvSpPr>
        <p:spPr>
          <a:xfrm>
            <a:off x="698045" y="3096031"/>
            <a:ext cx="10487025" cy="2120068"/>
          </a:xfrm>
          <a:prstGeom prst="rect">
            <a:avLst/>
          </a:prstGeom>
          <a:noFill/>
        </p:spPr>
        <p:txBody>
          <a:bodyPr wrap="square">
            <a:spAutoFit/>
          </a:bodyPr>
          <a:lstStyle/>
          <a:p>
            <a:pPr>
              <a:lnSpc>
                <a:spcPct val="150000"/>
              </a:lnSpc>
              <a:buNone/>
            </a:pPr>
            <a:r>
              <a:rPr lang="en-US" dirty="0">
                <a:latin typeface="Times New Roman" panose="02020603050405020304" pitchFamily="18" charset="0"/>
                <a:cs typeface="Times New Roman" panose="02020603050405020304" pitchFamily="18" charset="0"/>
              </a:rPr>
              <a:t>🛡️ </a:t>
            </a:r>
            <a:r>
              <a:rPr lang="en-US" b="1" dirty="0">
                <a:latin typeface="Times New Roman" panose="02020603050405020304" pitchFamily="18" charset="0"/>
                <a:cs typeface="Times New Roman" panose="02020603050405020304" pitchFamily="18" charset="0"/>
              </a:rPr>
              <a:t>Mitigation Strategies</a:t>
            </a:r>
          </a:p>
          <a:p>
            <a:pPr>
              <a:lnSpc>
                <a:spcPct val="150000"/>
              </a:lnSpc>
              <a:buNone/>
            </a:pPr>
            <a:r>
              <a:rPr lang="en-US" dirty="0">
                <a:latin typeface="Times New Roman" panose="02020603050405020304" pitchFamily="18" charset="0"/>
                <a:cs typeface="Times New Roman" panose="02020603050405020304" pitchFamily="18" charset="0"/>
              </a:rPr>
              <a:t>To defend against timing attacks:</a:t>
            </a:r>
          </a:p>
          <a:p>
            <a:pPr>
              <a:lnSpc>
                <a:spcPct val="150000"/>
              </a:lnSpc>
              <a:buFont typeface="Arial" panose="020B0604020202020204" pitchFamily="34" charset="0"/>
              <a:buChar char="•"/>
            </a:pPr>
            <a:r>
              <a:rPr lang="en-US" dirty="0">
                <a:latin typeface="Times New Roman" panose="02020603050405020304" pitchFamily="18" charset="0"/>
                <a:cs typeface="Times New Roman" panose="02020603050405020304" pitchFamily="18" charset="0"/>
              </a:rPr>
              <a:t>Use </a:t>
            </a:r>
            <a:r>
              <a:rPr lang="en-US" b="1" dirty="0">
                <a:latin typeface="Times New Roman" panose="02020603050405020304" pitchFamily="18" charset="0"/>
                <a:cs typeface="Times New Roman" panose="02020603050405020304" pitchFamily="18" charset="0"/>
              </a:rPr>
              <a:t>constant-time algorithms</a:t>
            </a:r>
            <a:r>
              <a:rPr lang="en-US" dirty="0">
                <a:latin typeface="Times New Roman" panose="02020603050405020304" pitchFamily="18" charset="0"/>
                <a:cs typeface="Times New Roman" panose="02020603050405020304" pitchFamily="18" charset="0"/>
              </a:rPr>
              <a:t> that run the same regardless of key values.</a:t>
            </a:r>
          </a:p>
          <a:p>
            <a:pPr>
              <a:lnSpc>
                <a:spcPct val="150000"/>
              </a:lnSpc>
              <a:buFont typeface="Arial" panose="020B0604020202020204" pitchFamily="34" charset="0"/>
              <a:buChar char="•"/>
            </a:pPr>
            <a:r>
              <a:rPr lang="en-US" dirty="0">
                <a:latin typeface="Times New Roman" panose="02020603050405020304" pitchFamily="18" charset="0"/>
                <a:cs typeface="Times New Roman" panose="02020603050405020304" pitchFamily="18" charset="0"/>
              </a:rPr>
              <a:t>Add </a:t>
            </a:r>
            <a:r>
              <a:rPr lang="en-US" b="1" dirty="0">
                <a:latin typeface="Times New Roman" panose="02020603050405020304" pitchFamily="18" charset="0"/>
                <a:cs typeface="Times New Roman" panose="02020603050405020304" pitchFamily="18" charset="0"/>
              </a:rPr>
              <a:t>random delays or noise</a:t>
            </a:r>
            <a:r>
              <a:rPr lang="en-US" dirty="0">
                <a:latin typeface="Times New Roman" panose="02020603050405020304" pitchFamily="18" charset="0"/>
                <a:cs typeface="Times New Roman" panose="02020603050405020304" pitchFamily="18" charset="0"/>
              </a:rPr>
              <a:t>, though this isn’t foolproof.</a:t>
            </a:r>
          </a:p>
          <a:p>
            <a:pPr>
              <a:lnSpc>
                <a:spcPct val="150000"/>
              </a:lnSpc>
              <a:buFont typeface="Arial" panose="020B0604020202020204" pitchFamily="34" charset="0"/>
              <a:buChar char="•"/>
            </a:pPr>
            <a:r>
              <a:rPr lang="en-US" dirty="0">
                <a:latin typeface="Times New Roman" panose="02020603050405020304" pitchFamily="18" charset="0"/>
                <a:cs typeface="Times New Roman" panose="02020603050405020304" pitchFamily="18" charset="0"/>
              </a:rPr>
              <a:t>Hardware implementations can also leak information — so software isn’t the only concern.</a:t>
            </a:r>
          </a:p>
        </p:txBody>
      </p:sp>
    </p:spTree>
    <p:extLst>
      <p:ext uri="{BB962C8B-B14F-4D97-AF65-F5344CB8AC3E}">
        <p14:creationId xmlns:p14="http://schemas.microsoft.com/office/powerpoint/2010/main" val="270414596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3570F793-CF41-C43F-15B3-7858030668AD}"/>
              </a:ext>
            </a:extLst>
          </p:cNvPr>
          <p:cNvSpPr txBox="1"/>
          <p:nvPr/>
        </p:nvSpPr>
        <p:spPr>
          <a:xfrm>
            <a:off x="476798" y="1423004"/>
            <a:ext cx="10876547" cy="2120068"/>
          </a:xfrm>
          <a:prstGeom prst="rect">
            <a:avLst/>
          </a:prstGeom>
          <a:noFill/>
        </p:spPr>
        <p:txBody>
          <a:bodyPr wrap="square">
            <a:spAutoFit/>
          </a:bodyPr>
          <a:lstStyle/>
          <a:p>
            <a:pPr marL="285750" indent="-285750" algn="just">
              <a:lnSpc>
                <a:spcPct val="150000"/>
              </a:lnSpc>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If an opponent knows that the linear congruential algorithm is being used and if the parameters are known (e.g., a = 75, c = 0, m = 231- 1), then once a single number is discovered, all subsequent numbers are known.</a:t>
            </a:r>
          </a:p>
          <a:p>
            <a:pPr marL="285750" indent="-285750" algn="just">
              <a:lnSpc>
                <a:spcPct val="150000"/>
              </a:lnSpc>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Even if the opponent knows only that a linear congruential algorithm is being used, knowledge of a small part of the sequence is sufficient to determine the parameters of the algorithm. Suppose that the opponent is able to determine values for X0, X1, X2, and X3. Then</a:t>
            </a:r>
            <a:endParaRPr lang="en-IN" dirty="0">
              <a:latin typeface="Times New Roman" panose="02020603050405020304" pitchFamily="18" charset="0"/>
              <a:cs typeface="Times New Roman" panose="02020603050405020304" pitchFamily="18" charset="0"/>
            </a:endParaRPr>
          </a:p>
        </p:txBody>
      </p:sp>
      <p:pic>
        <p:nvPicPr>
          <p:cNvPr id="5" name="Picture 4">
            <a:extLst>
              <a:ext uri="{FF2B5EF4-FFF2-40B4-BE49-F238E27FC236}">
                <a16:creationId xmlns:a16="http://schemas.microsoft.com/office/drawing/2014/main" id="{4ACEF985-2D86-E84F-4149-601874B7E9DD}"/>
              </a:ext>
            </a:extLst>
          </p:cNvPr>
          <p:cNvPicPr>
            <a:picLocks noChangeAspect="1"/>
          </p:cNvPicPr>
          <p:nvPr/>
        </p:nvPicPr>
        <p:blipFill>
          <a:blip r:embed="rId2"/>
          <a:stretch>
            <a:fillRect/>
          </a:stretch>
        </p:blipFill>
        <p:spPr>
          <a:xfrm>
            <a:off x="2000958" y="3772109"/>
            <a:ext cx="4781550" cy="1047750"/>
          </a:xfrm>
          <a:prstGeom prst="rect">
            <a:avLst/>
          </a:prstGeom>
        </p:spPr>
      </p:pic>
      <p:sp>
        <p:nvSpPr>
          <p:cNvPr id="9" name="TextBox 8">
            <a:extLst>
              <a:ext uri="{FF2B5EF4-FFF2-40B4-BE49-F238E27FC236}">
                <a16:creationId xmlns:a16="http://schemas.microsoft.com/office/drawing/2014/main" id="{D105B235-E411-4485-0C8E-513ED0496880}"/>
              </a:ext>
            </a:extLst>
          </p:cNvPr>
          <p:cNvSpPr txBox="1"/>
          <p:nvPr/>
        </p:nvSpPr>
        <p:spPr>
          <a:xfrm>
            <a:off x="721895" y="4819859"/>
            <a:ext cx="11197389" cy="1289071"/>
          </a:xfrm>
          <a:prstGeom prst="rect">
            <a:avLst/>
          </a:prstGeom>
          <a:noFill/>
        </p:spPr>
        <p:txBody>
          <a:bodyPr wrap="square">
            <a:spAutoFit/>
          </a:bodyPr>
          <a:lstStyle/>
          <a:p>
            <a:pPr algn="just">
              <a:lnSpc>
                <a:spcPct val="150000"/>
              </a:lnSpc>
            </a:pPr>
            <a:r>
              <a:rPr lang="en-US" dirty="0">
                <a:latin typeface="Times New Roman" panose="02020603050405020304" pitchFamily="18" charset="0"/>
                <a:cs typeface="Times New Roman" panose="02020603050405020304" pitchFamily="18" charset="0"/>
              </a:rPr>
              <a:t>it is nice to be able to use a good PRNG, it is desirable to make the actual sequence used nonreproducible, so that knowledge of part of the sequence on the part of an opponent is insufficient to determine future elements of the sequence. This goal can be achieved in a number of ways. </a:t>
            </a:r>
            <a:endParaRPr lang="en-IN"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446939072"/>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6C99D13A-AFFF-EBA6-D993-A811C81CB9DB}"/>
              </a:ext>
            </a:extLst>
          </p:cNvPr>
          <p:cNvSpPr txBox="1"/>
          <p:nvPr/>
        </p:nvSpPr>
        <p:spPr>
          <a:xfrm>
            <a:off x="333767" y="1261508"/>
            <a:ext cx="11025869" cy="4197559"/>
          </a:xfrm>
          <a:prstGeom prst="rect">
            <a:avLst/>
          </a:prstGeom>
          <a:noFill/>
        </p:spPr>
        <p:txBody>
          <a:bodyPr wrap="square">
            <a:spAutoFit/>
          </a:bodyPr>
          <a:lstStyle/>
          <a:p>
            <a:pPr algn="just">
              <a:lnSpc>
                <a:spcPct val="150000"/>
              </a:lnSpc>
            </a:pPr>
            <a:r>
              <a:rPr lang="en-US" dirty="0">
                <a:latin typeface="Times New Roman" panose="02020603050405020304" pitchFamily="18" charset="0"/>
                <a:cs typeface="Times New Roman" panose="02020603050405020304" pitchFamily="18" charset="0"/>
              </a:rPr>
              <a:t>Although the timing attack is a serious threat, there are simple countermeasures that can be used, including the following.</a:t>
            </a:r>
          </a:p>
          <a:p>
            <a:pPr algn="just">
              <a:lnSpc>
                <a:spcPct val="150000"/>
              </a:lnSpc>
            </a:pPr>
            <a:r>
              <a:rPr lang="en-US" dirty="0">
                <a:latin typeface="Times New Roman" panose="02020603050405020304" pitchFamily="18" charset="0"/>
                <a:cs typeface="Times New Roman" panose="02020603050405020304" pitchFamily="18" charset="0"/>
              </a:rPr>
              <a:t> ■ </a:t>
            </a:r>
            <a:r>
              <a:rPr lang="en-US" b="1" dirty="0">
                <a:latin typeface="Times New Roman" panose="02020603050405020304" pitchFamily="18" charset="0"/>
                <a:cs typeface="Times New Roman" panose="02020603050405020304" pitchFamily="18" charset="0"/>
              </a:rPr>
              <a:t>Constant exponentiation time: </a:t>
            </a:r>
            <a:r>
              <a:rPr lang="en-US" dirty="0">
                <a:latin typeface="Times New Roman" panose="02020603050405020304" pitchFamily="18" charset="0"/>
                <a:cs typeface="Times New Roman" panose="02020603050405020304" pitchFamily="18" charset="0"/>
              </a:rPr>
              <a:t>Ensure that all exponentiations take the same amount of time before returning a result. This is a simple fix but does degrade performance. </a:t>
            </a:r>
          </a:p>
          <a:p>
            <a:pPr algn="just">
              <a:lnSpc>
                <a:spcPct val="150000"/>
              </a:lnSpc>
            </a:pPr>
            <a:r>
              <a:rPr lang="en-US" dirty="0">
                <a:latin typeface="Times New Roman" panose="02020603050405020304" pitchFamily="18" charset="0"/>
                <a:cs typeface="Times New Roman" panose="02020603050405020304" pitchFamily="18" charset="0"/>
              </a:rPr>
              <a:t>■ </a:t>
            </a:r>
            <a:r>
              <a:rPr lang="en-US" b="1" dirty="0">
                <a:latin typeface="Times New Roman" panose="02020603050405020304" pitchFamily="18" charset="0"/>
                <a:cs typeface="Times New Roman" panose="02020603050405020304" pitchFamily="18" charset="0"/>
              </a:rPr>
              <a:t>Random delay: </a:t>
            </a:r>
            <a:r>
              <a:rPr lang="en-US" dirty="0">
                <a:latin typeface="Times New Roman" panose="02020603050405020304" pitchFamily="18" charset="0"/>
                <a:cs typeface="Times New Roman" panose="02020603050405020304" pitchFamily="18" charset="0"/>
              </a:rPr>
              <a:t>Better performance could be achieved by adding a random delay to the exponentiation algorithm to confuse the timing attack. Kocher points out that if defenders don’t add enough noise, attackers could still succeed by collecting additional measurements to compensate for the random delays. </a:t>
            </a:r>
          </a:p>
          <a:p>
            <a:pPr algn="just">
              <a:lnSpc>
                <a:spcPct val="150000"/>
              </a:lnSpc>
            </a:pPr>
            <a:r>
              <a:rPr lang="en-US" dirty="0">
                <a:latin typeface="Times New Roman" panose="02020603050405020304" pitchFamily="18" charset="0"/>
                <a:cs typeface="Times New Roman" panose="02020603050405020304" pitchFamily="18" charset="0"/>
              </a:rPr>
              <a:t>■ </a:t>
            </a:r>
            <a:r>
              <a:rPr lang="en-US" b="1" dirty="0">
                <a:latin typeface="Times New Roman" panose="02020603050405020304" pitchFamily="18" charset="0"/>
                <a:cs typeface="Times New Roman" panose="02020603050405020304" pitchFamily="18" charset="0"/>
              </a:rPr>
              <a:t>Blinding: </a:t>
            </a:r>
            <a:r>
              <a:rPr lang="en-US" dirty="0">
                <a:latin typeface="Times New Roman" panose="02020603050405020304" pitchFamily="18" charset="0"/>
                <a:cs typeface="Times New Roman" panose="02020603050405020304" pitchFamily="18" charset="0"/>
              </a:rPr>
              <a:t>Multiply the ciphertext by a random number before performing exponentiation. This process prevents the attacker from knowing what cipher text bits are being processed inside the computer and therefore prevents the bit-by-bit analysis essential to the timing attack</a:t>
            </a:r>
            <a:endParaRPr lang="en-IN"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13466251"/>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CBAD52E4-2CD3-C31F-69E4-C53D9D3EC367}"/>
              </a:ext>
            </a:extLst>
          </p:cNvPr>
          <p:cNvSpPr txBox="1"/>
          <p:nvPr/>
        </p:nvSpPr>
        <p:spPr>
          <a:xfrm>
            <a:off x="638666" y="1627135"/>
            <a:ext cx="10711544" cy="3782061"/>
          </a:xfrm>
          <a:prstGeom prst="rect">
            <a:avLst/>
          </a:prstGeom>
          <a:noFill/>
        </p:spPr>
        <p:txBody>
          <a:bodyPr wrap="square">
            <a:spAutoFit/>
          </a:bodyPr>
          <a:lstStyle/>
          <a:p>
            <a:pPr algn="just">
              <a:lnSpc>
                <a:spcPct val="150000"/>
              </a:lnSpc>
            </a:pPr>
            <a:r>
              <a:rPr lang="en-US" dirty="0">
                <a:latin typeface="Times New Roman" panose="02020603050405020304" pitchFamily="18" charset="0"/>
                <a:cs typeface="Times New Roman" panose="02020603050405020304" pitchFamily="18" charset="0"/>
              </a:rPr>
              <a:t>RSA Data Security incorporates a blinding feature into some of its products. The private-key operation M = Cd mod n is implemented as follows. </a:t>
            </a:r>
          </a:p>
          <a:p>
            <a:pPr marL="342900" indent="-342900" algn="just">
              <a:lnSpc>
                <a:spcPct val="150000"/>
              </a:lnSpc>
              <a:buAutoNum type="arabicPeriod"/>
            </a:pPr>
            <a:r>
              <a:rPr lang="en-US" dirty="0">
                <a:latin typeface="Times New Roman" panose="02020603050405020304" pitchFamily="18" charset="0"/>
                <a:cs typeface="Times New Roman" panose="02020603050405020304" pitchFamily="18" charset="0"/>
              </a:rPr>
              <a:t>Generate a secret random number r between 0 and n- 1. </a:t>
            </a:r>
          </a:p>
          <a:p>
            <a:pPr algn="just">
              <a:lnSpc>
                <a:spcPct val="150000"/>
              </a:lnSpc>
            </a:pPr>
            <a:r>
              <a:rPr lang="en-US" dirty="0">
                <a:latin typeface="Times New Roman" panose="02020603050405020304" pitchFamily="18" charset="0"/>
                <a:cs typeface="Times New Roman" panose="02020603050405020304" pitchFamily="18" charset="0"/>
              </a:rPr>
              <a:t>2. Compute C′ = C(re) mod n, where e is the public exponent. </a:t>
            </a:r>
          </a:p>
          <a:p>
            <a:pPr algn="just">
              <a:lnSpc>
                <a:spcPct val="150000"/>
              </a:lnSpc>
            </a:pPr>
            <a:r>
              <a:rPr lang="en-US" dirty="0">
                <a:latin typeface="Times New Roman" panose="02020603050405020304" pitchFamily="18" charset="0"/>
                <a:cs typeface="Times New Roman" panose="02020603050405020304" pitchFamily="18" charset="0"/>
              </a:rPr>
              <a:t>3. Compute M′ = (C′)d mod n with the ordinary RSA implementation. </a:t>
            </a:r>
          </a:p>
          <a:p>
            <a:pPr algn="just">
              <a:lnSpc>
                <a:spcPct val="150000"/>
              </a:lnSpc>
            </a:pPr>
            <a:r>
              <a:rPr lang="en-US" dirty="0">
                <a:latin typeface="Times New Roman" panose="02020603050405020304" pitchFamily="18" charset="0"/>
                <a:cs typeface="Times New Roman" panose="02020603050405020304" pitchFamily="18" charset="0"/>
              </a:rPr>
              <a:t>4. Compute M = M′r-1 mod n. In this equation, r-1 is the multiplicative inverse of r mod n; see Chapter 2 for a          discussion of this concept. It can be demonstrated that this is the correct result by observing that red mod n = r mod n. </a:t>
            </a:r>
          </a:p>
          <a:p>
            <a:pPr algn="just">
              <a:lnSpc>
                <a:spcPct val="150000"/>
              </a:lnSpc>
            </a:pPr>
            <a:r>
              <a:rPr lang="en-US" dirty="0">
                <a:latin typeface="Times New Roman" panose="02020603050405020304" pitchFamily="18" charset="0"/>
                <a:cs typeface="Times New Roman" panose="02020603050405020304" pitchFamily="18" charset="0"/>
              </a:rPr>
              <a:t>RSA Data Security reports a 2 to 10% performance penalty for blinding.</a:t>
            </a:r>
            <a:endParaRPr lang="en-IN"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688737714"/>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39DB31DD-3DAB-6139-540F-11C760104F0A}"/>
              </a:ext>
            </a:extLst>
          </p:cNvPr>
          <p:cNvSpPr txBox="1"/>
          <p:nvPr/>
        </p:nvSpPr>
        <p:spPr>
          <a:xfrm>
            <a:off x="623887" y="1316238"/>
            <a:ext cx="10944225" cy="3920560"/>
          </a:xfrm>
          <a:prstGeom prst="rect">
            <a:avLst/>
          </a:prstGeom>
          <a:noFill/>
        </p:spPr>
        <p:txBody>
          <a:bodyPr wrap="square">
            <a:spAutoFit/>
          </a:bodyPr>
          <a:lstStyle/>
          <a:p>
            <a:pPr algn="just">
              <a:lnSpc>
                <a:spcPct val="150000"/>
              </a:lnSpc>
            </a:pPr>
            <a:r>
              <a:rPr lang="en-US" sz="2400" b="1" dirty="0">
                <a:latin typeface="Times New Roman" panose="02020603050405020304" pitchFamily="18" charset="0"/>
                <a:cs typeface="Times New Roman" panose="02020603050405020304" pitchFamily="18" charset="0"/>
              </a:rPr>
              <a:t>FAULT-BASED ATTACK </a:t>
            </a:r>
          </a:p>
          <a:p>
            <a:pPr marL="285750" indent="-285750" algn="just">
              <a:lnSpc>
                <a:spcPct val="150000"/>
              </a:lnSpc>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Still another unorthodox approach to attacking RSA is re ported in [PELL10].</a:t>
            </a:r>
          </a:p>
          <a:p>
            <a:pPr marL="285750" indent="-285750" algn="just">
              <a:lnSpc>
                <a:spcPct val="150000"/>
              </a:lnSpc>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The approach is an attack on a processor that is generating RSA digital signatures. </a:t>
            </a:r>
          </a:p>
          <a:p>
            <a:pPr marL="285750" indent="-285750" algn="just">
              <a:lnSpc>
                <a:spcPct val="150000"/>
              </a:lnSpc>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The attack induces faults in the signature computation by reducing the power to the processor. </a:t>
            </a:r>
          </a:p>
          <a:p>
            <a:pPr marL="285750" indent="-285750" algn="just">
              <a:lnSpc>
                <a:spcPct val="150000"/>
              </a:lnSpc>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The faults cause the software to produce in valid signatures, which can then be analyzed by the attacker to recover the private key. </a:t>
            </a:r>
          </a:p>
          <a:p>
            <a:pPr marL="285750" indent="-285750" algn="just">
              <a:lnSpc>
                <a:spcPct val="150000"/>
              </a:lnSpc>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The authors show how such an analysis can be done and then demonstrate it by extracting a 1024-bit private RSA key in approximately 100 hours, using a commercially available microprocessor. The attack algorithm involves inducing single-bit errors and observing the results. </a:t>
            </a:r>
            <a:endParaRPr lang="en-IN"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723305428"/>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4CD24ABB-02D8-42F7-587D-395AC9A78A97}"/>
              </a:ext>
            </a:extLst>
          </p:cNvPr>
          <p:cNvSpPr txBox="1"/>
          <p:nvPr/>
        </p:nvSpPr>
        <p:spPr>
          <a:xfrm>
            <a:off x="441377" y="1354629"/>
            <a:ext cx="10564586" cy="2951064"/>
          </a:xfrm>
          <a:prstGeom prst="rect">
            <a:avLst/>
          </a:prstGeom>
          <a:noFill/>
        </p:spPr>
        <p:txBody>
          <a:bodyPr wrap="square">
            <a:spAutoFit/>
          </a:bodyPr>
          <a:lstStyle/>
          <a:p>
            <a:pPr algn="just">
              <a:lnSpc>
                <a:spcPct val="150000"/>
              </a:lnSpc>
            </a:pPr>
            <a:endParaRPr lang="en-US" dirty="0">
              <a:latin typeface="Times New Roman" panose="02020603050405020304" pitchFamily="18" charset="0"/>
              <a:cs typeface="Times New Roman" panose="02020603050405020304" pitchFamily="18" charset="0"/>
            </a:endParaRPr>
          </a:p>
          <a:p>
            <a:pPr marL="285750" indent="-285750" algn="just">
              <a:lnSpc>
                <a:spcPct val="150000"/>
              </a:lnSpc>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The details are provided in [PELL10], which also references other proposed hardware fault-based attacks against RSA. This attack, while worthy of consideration, does not appear to be a serious threat to RSA. </a:t>
            </a:r>
          </a:p>
          <a:p>
            <a:pPr marL="285750" indent="-285750" algn="just">
              <a:lnSpc>
                <a:spcPct val="150000"/>
              </a:lnSpc>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It requires that the attacker have physical access to the target ma chine and that the attacker is able to directly control the input power to the processor. </a:t>
            </a:r>
          </a:p>
          <a:p>
            <a:pPr marL="285750" indent="-285750" algn="just">
              <a:lnSpc>
                <a:spcPct val="150000"/>
              </a:lnSpc>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Controlling the input power would for most hardware require more than simply controlling the AC power, but would also involve the power supply control hardware on the chip</a:t>
            </a:r>
            <a:endParaRPr lang="en-IN"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800566115"/>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49964586-768E-1138-BE80-2725122865BC}"/>
              </a:ext>
            </a:extLst>
          </p:cNvPr>
          <p:cNvSpPr txBox="1"/>
          <p:nvPr/>
        </p:nvSpPr>
        <p:spPr>
          <a:xfrm>
            <a:off x="587604" y="1382454"/>
            <a:ext cx="11266714" cy="400110"/>
          </a:xfrm>
          <a:prstGeom prst="rect">
            <a:avLst/>
          </a:prstGeom>
          <a:noFill/>
        </p:spPr>
        <p:txBody>
          <a:bodyPr wrap="square">
            <a:spAutoFit/>
          </a:bodyPr>
          <a:lstStyle/>
          <a:p>
            <a:r>
              <a:rPr lang="en-US" sz="2000" b="1" dirty="0">
                <a:latin typeface="Times New Roman" panose="02020603050405020304" pitchFamily="18" charset="0"/>
                <a:cs typeface="Times New Roman" panose="02020603050405020304" pitchFamily="18" charset="0"/>
              </a:rPr>
              <a:t>CHOSEN CIPHERTEXT ATTACK AND OPTIMAL ASYMMETRIC ENCRYPTION PADDING </a:t>
            </a:r>
            <a:endParaRPr lang="en-IN" sz="2000" b="1" dirty="0">
              <a:latin typeface="Times New Roman" panose="02020603050405020304" pitchFamily="18" charset="0"/>
              <a:cs typeface="Times New Roman" panose="02020603050405020304" pitchFamily="18" charset="0"/>
            </a:endParaRPr>
          </a:p>
        </p:txBody>
      </p:sp>
      <p:sp>
        <p:nvSpPr>
          <p:cNvPr id="5" name="TextBox 4">
            <a:extLst>
              <a:ext uri="{FF2B5EF4-FFF2-40B4-BE49-F238E27FC236}">
                <a16:creationId xmlns:a16="http://schemas.microsoft.com/office/drawing/2014/main" id="{4391A45A-827F-3F3D-6541-31581ED44B7A}"/>
              </a:ext>
            </a:extLst>
          </p:cNvPr>
          <p:cNvSpPr txBox="1"/>
          <p:nvPr/>
        </p:nvSpPr>
        <p:spPr>
          <a:xfrm>
            <a:off x="680357" y="1908928"/>
            <a:ext cx="10515600" cy="3366563"/>
          </a:xfrm>
          <a:prstGeom prst="rect">
            <a:avLst/>
          </a:prstGeom>
          <a:noFill/>
        </p:spPr>
        <p:txBody>
          <a:bodyPr wrap="square">
            <a:spAutoFit/>
          </a:bodyPr>
          <a:lstStyle/>
          <a:p>
            <a:pPr marL="285750" indent="-285750">
              <a:lnSpc>
                <a:spcPct val="150000"/>
              </a:lnSpc>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The basic RSA algorithm is vulnerable to a chosen ciphertext attack (CCA). </a:t>
            </a:r>
          </a:p>
          <a:p>
            <a:pPr marL="285750" indent="-285750">
              <a:lnSpc>
                <a:spcPct val="150000"/>
              </a:lnSpc>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CCA is defined as an attack in which the adversary chooses a number of ciphertexts and is then given the corresponding plaintexts, decrypted with the target’s private key. </a:t>
            </a:r>
          </a:p>
          <a:p>
            <a:pPr marL="285750" indent="-285750">
              <a:lnSpc>
                <a:spcPct val="150000"/>
              </a:lnSpc>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Thus, the adversary could select a plaintext, encrypt it with the target’s public key, and then be able to get the plaintext back by having it decrypted with the private key. </a:t>
            </a:r>
          </a:p>
          <a:p>
            <a:pPr marL="285750" indent="-285750">
              <a:lnSpc>
                <a:spcPct val="150000"/>
              </a:lnSpc>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Clearly, this provides the adversary with no new information. </a:t>
            </a:r>
          </a:p>
          <a:p>
            <a:pPr marL="285750" indent="-285750">
              <a:lnSpc>
                <a:spcPct val="150000"/>
              </a:lnSpc>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Instead, the ad versary exploits properties of RSA and selects blocks of data that, when processed using the target’s private key, yield information needed for cryptanalysis.</a:t>
            </a:r>
            <a:endParaRPr lang="en-IN"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200172125"/>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C9C22C1D-D9AA-928A-C616-2D3D2C5D626F}"/>
              </a:ext>
            </a:extLst>
          </p:cNvPr>
          <p:cNvPicPr>
            <a:picLocks noChangeAspect="1"/>
          </p:cNvPicPr>
          <p:nvPr/>
        </p:nvPicPr>
        <p:blipFill>
          <a:blip r:embed="rId2"/>
          <a:stretch>
            <a:fillRect/>
          </a:stretch>
        </p:blipFill>
        <p:spPr>
          <a:xfrm>
            <a:off x="1064646" y="1902047"/>
            <a:ext cx="7322685" cy="2839131"/>
          </a:xfrm>
          <a:prstGeom prst="rect">
            <a:avLst/>
          </a:prstGeom>
        </p:spPr>
      </p:pic>
      <p:sp>
        <p:nvSpPr>
          <p:cNvPr id="5" name="TextBox 4">
            <a:extLst>
              <a:ext uri="{FF2B5EF4-FFF2-40B4-BE49-F238E27FC236}">
                <a16:creationId xmlns:a16="http://schemas.microsoft.com/office/drawing/2014/main" id="{AEF467B5-8773-14ED-F6A5-76FC834A537D}"/>
              </a:ext>
            </a:extLst>
          </p:cNvPr>
          <p:cNvSpPr txBox="1"/>
          <p:nvPr/>
        </p:nvSpPr>
        <p:spPr>
          <a:xfrm>
            <a:off x="502103" y="1427527"/>
            <a:ext cx="10389054" cy="369332"/>
          </a:xfrm>
          <a:prstGeom prst="rect">
            <a:avLst/>
          </a:prstGeom>
          <a:noFill/>
        </p:spPr>
        <p:txBody>
          <a:bodyPr wrap="square">
            <a:spAutoFit/>
          </a:bodyPr>
          <a:lstStyle/>
          <a:p>
            <a:r>
              <a:rPr lang="en-US" dirty="0">
                <a:latin typeface="Times New Roman" panose="02020603050405020304" pitchFamily="18" charset="0"/>
                <a:cs typeface="Times New Roman" panose="02020603050405020304" pitchFamily="18" charset="0"/>
              </a:rPr>
              <a:t>A simple example of a CCA against RSA takes advantage of the following property of RSA</a:t>
            </a:r>
            <a:endParaRPr lang="en-IN" dirty="0">
              <a:latin typeface="Times New Roman" panose="02020603050405020304" pitchFamily="18" charset="0"/>
              <a:cs typeface="Times New Roman" panose="02020603050405020304" pitchFamily="18" charset="0"/>
            </a:endParaRPr>
          </a:p>
        </p:txBody>
      </p:sp>
      <p:sp>
        <p:nvSpPr>
          <p:cNvPr id="7" name="TextBox 6">
            <a:extLst>
              <a:ext uri="{FF2B5EF4-FFF2-40B4-BE49-F238E27FC236}">
                <a16:creationId xmlns:a16="http://schemas.microsoft.com/office/drawing/2014/main" id="{ECAE1D20-372F-F7B4-A5DC-1B5DA6B0E4D8}"/>
              </a:ext>
            </a:extLst>
          </p:cNvPr>
          <p:cNvSpPr txBox="1"/>
          <p:nvPr/>
        </p:nvSpPr>
        <p:spPr>
          <a:xfrm>
            <a:off x="502103" y="4585130"/>
            <a:ext cx="10731953" cy="1289071"/>
          </a:xfrm>
          <a:prstGeom prst="rect">
            <a:avLst/>
          </a:prstGeom>
          <a:noFill/>
        </p:spPr>
        <p:txBody>
          <a:bodyPr wrap="square">
            <a:spAutoFit/>
          </a:bodyPr>
          <a:lstStyle/>
          <a:p>
            <a:pPr marL="0" marR="0" lvl="0" indent="0" algn="l" defTabSz="914400" rtl="0" eaLnBrk="0" fontAlgn="base" latinLnBrk="0" hangingPunct="0">
              <a:lnSpc>
                <a:spcPct val="150000"/>
              </a:lnSpc>
              <a:spcBef>
                <a:spcPct val="0"/>
              </a:spcBef>
              <a:spcAft>
                <a:spcPct val="0"/>
              </a:spcAft>
              <a:buClrTx/>
              <a:buSzTx/>
              <a:buFontTx/>
              <a:buNone/>
              <a:tabLst/>
            </a:pPr>
            <a:r>
              <a:rPr kumimoji="0" lang="en-US" altLang="en-US" b="1"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rPr>
              <a:t>🛡️ Enter OAEP: Padding for Extra Security</a:t>
            </a:r>
          </a:p>
          <a:p>
            <a:pPr marL="0" marR="0" lvl="0" indent="0" algn="l" defTabSz="914400" rtl="0" eaLnBrk="0" fontAlgn="base" latinLnBrk="0" hangingPunct="0">
              <a:lnSpc>
                <a:spcPct val="150000"/>
              </a:lnSpc>
              <a:spcBef>
                <a:spcPct val="0"/>
              </a:spcBef>
              <a:spcAft>
                <a:spcPct val="0"/>
              </a:spcAft>
              <a:buClrTx/>
              <a:buSzTx/>
              <a:buFontTx/>
              <a:buNone/>
              <a:tabLst/>
            </a:pPr>
            <a:r>
              <a:rPr kumimoji="0" lang="en-US" altLang="en-US"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rPr>
              <a:t>OAEP is a smart technique that adds randomness and structure to a message before it's encrypted with RSA. Here's how it works, step by step:</a:t>
            </a:r>
          </a:p>
        </p:txBody>
      </p:sp>
    </p:spTree>
    <p:extLst>
      <p:ext uri="{BB962C8B-B14F-4D97-AF65-F5344CB8AC3E}">
        <p14:creationId xmlns:p14="http://schemas.microsoft.com/office/powerpoint/2010/main" val="2939549005"/>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11">
            <a:extLst>
              <a:ext uri="{FF2B5EF4-FFF2-40B4-BE49-F238E27FC236}">
                <a16:creationId xmlns:a16="http://schemas.microsoft.com/office/drawing/2014/main" id="{6D009418-1168-4A37-BB94-8D78A52E6ADA}"/>
              </a:ext>
            </a:extLst>
          </p:cNvPr>
          <p:cNvSpPr txBox="1"/>
          <p:nvPr/>
        </p:nvSpPr>
        <p:spPr>
          <a:xfrm>
            <a:off x="712228" y="1096203"/>
            <a:ext cx="11789229" cy="5444054"/>
          </a:xfrm>
          <a:prstGeom prst="rect">
            <a:avLst/>
          </a:prstGeom>
          <a:noFill/>
        </p:spPr>
        <p:txBody>
          <a:bodyPr wrap="square">
            <a:spAutoFit/>
          </a:bodyPr>
          <a:lstStyle/>
          <a:p>
            <a:pPr marL="0" marR="0" lvl="0" indent="0" algn="l" defTabSz="914400" rtl="0" eaLnBrk="0" fontAlgn="base" latinLnBrk="0" hangingPunct="0">
              <a:lnSpc>
                <a:spcPct val="150000"/>
              </a:lnSpc>
              <a:spcBef>
                <a:spcPct val="0"/>
              </a:spcBef>
              <a:spcAft>
                <a:spcPct val="0"/>
              </a:spcAft>
              <a:buClrTx/>
              <a:buSzTx/>
              <a:buFontTx/>
              <a:buAutoNum type="arabicPeriod"/>
              <a:tabLst/>
            </a:pPr>
            <a:r>
              <a:rPr kumimoji="0" lang="en-US" altLang="en-US" b="1"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rPr>
              <a:t>Padding the Message (M):</a:t>
            </a:r>
            <a:endParaRPr kumimoji="0" lang="en-US" altLang="en-US"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a:p>
            <a:pPr marL="457200" marR="0" lvl="1" indent="0" algn="l" defTabSz="914400" rtl="0" eaLnBrk="0" fontAlgn="base" latinLnBrk="0" hangingPunct="0">
              <a:lnSpc>
                <a:spcPct val="150000"/>
              </a:lnSpc>
              <a:spcBef>
                <a:spcPct val="0"/>
              </a:spcBef>
              <a:spcAft>
                <a:spcPct val="0"/>
              </a:spcAft>
              <a:buClrTx/>
              <a:buSzTx/>
              <a:buFontTx/>
              <a:buChar char="•"/>
              <a:tabLst/>
            </a:pPr>
            <a:r>
              <a:rPr kumimoji="0" lang="en-US" altLang="en-US"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rPr>
              <a:t>Optional parameters (P) are hashed → gives </a:t>
            </a:r>
            <a:r>
              <a:rPr kumimoji="0" lang="en-US" altLang="en-US" b="1"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rPr>
              <a:t>H(P)</a:t>
            </a:r>
            <a:r>
              <a:rPr kumimoji="0" lang="en-US" altLang="en-US"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rPr>
              <a:t> </a:t>
            </a:r>
          </a:p>
          <a:p>
            <a:pPr marL="0" marR="0" lvl="0" indent="0" algn="l" defTabSz="914400" rtl="0" eaLnBrk="0" fontAlgn="base" latinLnBrk="0" hangingPunct="0">
              <a:lnSpc>
                <a:spcPct val="150000"/>
              </a:lnSpc>
              <a:spcBef>
                <a:spcPct val="0"/>
              </a:spcBef>
              <a:spcAft>
                <a:spcPct val="0"/>
              </a:spcAft>
              <a:buClrTx/>
              <a:buSzTx/>
              <a:buFontTx/>
              <a:buAutoNum type="arabicPeriod" startAt="2"/>
              <a:tabLst/>
            </a:pPr>
            <a:r>
              <a:rPr kumimoji="0" lang="en-US" altLang="en-US" b="1"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rPr>
              <a:t>Random Seed Generation:</a:t>
            </a:r>
            <a:endParaRPr kumimoji="0" lang="en-US" altLang="en-US"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a:p>
            <a:pPr marL="457200" marR="0" lvl="1" indent="0" algn="l" defTabSz="914400" rtl="0" eaLnBrk="0" fontAlgn="base" latinLnBrk="0" hangingPunct="0">
              <a:lnSpc>
                <a:spcPct val="150000"/>
              </a:lnSpc>
              <a:spcBef>
                <a:spcPct val="0"/>
              </a:spcBef>
              <a:spcAft>
                <a:spcPct val="0"/>
              </a:spcAft>
              <a:buClrTx/>
              <a:buSzTx/>
              <a:buFontTx/>
              <a:buChar char="•"/>
              <a:tabLst/>
            </a:pPr>
            <a:r>
              <a:rPr kumimoji="0" lang="en-US" altLang="en-US"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rPr>
              <a:t>Create a random seed → this adds unpredictability. </a:t>
            </a:r>
          </a:p>
          <a:p>
            <a:pPr marL="0" marR="0" lvl="0" indent="0" algn="l" defTabSz="914400" rtl="0" eaLnBrk="0" fontAlgn="base" latinLnBrk="0" hangingPunct="0">
              <a:lnSpc>
                <a:spcPct val="150000"/>
              </a:lnSpc>
              <a:spcBef>
                <a:spcPct val="0"/>
              </a:spcBef>
              <a:spcAft>
                <a:spcPct val="0"/>
              </a:spcAft>
              <a:buClrTx/>
              <a:buSzTx/>
              <a:buFontTx/>
              <a:buAutoNum type="arabicPeriod" startAt="3"/>
              <a:tabLst/>
            </a:pPr>
            <a:r>
              <a:rPr kumimoji="0" lang="en-US" altLang="en-US" b="1"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rPr>
              <a:t>Masking Step 1:</a:t>
            </a:r>
            <a:endParaRPr kumimoji="0" lang="en-US" altLang="en-US"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a:p>
            <a:pPr marL="457200" marR="0" lvl="1" indent="0" algn="l" defTabSz="914400" rtl="0" eaLnBrk="0" fontAlgn="base" latinLnBrk="0" hangingPunct="0">
              <a:lnSpc>
                <a:spcPct val="150000"/>
              </a:lnSpc>
              <a:spcBef>
                <a:spcPct val="0"/>
              </a:spcBef>
              <a:spcAft>
                <a:spcPct val="0"/>
              </a:spcAft>
              <a:buClrTx/>
              <a:buSzTx/>
              <a:buFontTx/>
              <a:buChar char="•"/>
              <a:tabLst/>
            </a:pPr>
            <a:r>
              <a:rPr kumimoji="0" lang="en-US" altLang="en-US"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rPr>
              <a:t>Run the seed through a Mask Generation Function (MGF) → generates a bitmask. </a:t>
            </a:r>
          </a:p>
          <a:p>
            <a:pPr marL="457200" marR="0" lvl="1" indent="0" algn="l" defTabSz="914400" rtl="0" eaLnBrk="0" fontAlgn="base" latinLnBrk="0" hangingPunct="0">
              <a:lnSpc>
                <a:spcPct val="150000"/>
              </a:lnSpc>
              <a:spcBef>
                <a:spcPct val="0"/>
              </a:spcBef>
              <a:spcAft>
                <a:spcPct val="0"/>
              </a:spcAft>
              <a:buClrTx/>
              <a:buSzTx/>
              <a:buFontTx/>
              <a:buChar char="•"/>
              <a:tabLst/>
            </a:pPr>
            <a:r>
              <a:rPr kumimoji="0" lang="en-US" altLang="en-US"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rPr>
              <a:t>XOR this bitmask with DB → creates </a:t>
            </a:r>
            <a:r>
              <a:rPr kumimoji="0" lang="en-US" altLang="en-US" b="1"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rPr>
              <a:t>maskedDB</a:t>
            </a:r>
            <a:r>
              <a:rPr kumimoji="0" lang="en-US" altLang="en-US"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rPr>
              <a:t> </a:t>
            </a:r>
          </a:p>
          <a:p>
            <a:pPr marL="0" marR="0" lvl="0" indent="0" algn="l" defTabSz="914400" rtl="0" eaLnBrk="0" fontAlgn="base" latinLnBrk="0" hangingPunct="0">
              <a:lnSpc>
                <a:spcPct val="150000"/>
              </a:lnSpc>
              <a:spcBef>
                <a:spcPct val="0"/>
              </a:spcBef>
              <a:spcAft>
                <a:spcPct val="0"/>
              </a:spcAft>
              <a:buClrTx/>
              <a:buSzTx/>
              <a:buFontTx/>
              <a:buAutoNum type="arabicPeriod" startAt="4"/>
              <a:tabLst/>
            </a:pPr>
            <a:r>
              <a:rPr kumimoji="0" lang="en-US" altLang="en-US" b="1"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rPr>
              <a:t>Masking Step 2:</a:t>
            </a:r>
            <a:endParaRPr kumimoji="0" lang="en-US" altLang="en-US"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a:p>
            <a:pPr marL="457200" marR="0" lvl="1" indent="0" algn="l" defTabSz="914400" rtl="0" eaLnBrk="0" fontAlgn="base" latinLnBrk="0" hangingPunct="0">
              <a:lnSpc>
                <a:spcPct val="150000"/>
              </a:lnSpc>
              <a:spcBef>
                <a:spcPct val="0"/>
              </a:spcBef>
              <a:spcAft>
                <a:spcPct val="0"/>
              </a:spcAft>
              <a:buClrTx/>
              <a:buSzTx/>
              <a:buFontTx/>
              <a:buChar char="•"/>
              <a:tabLst/>
            </a:pPr>
            <a:r>
              <a:rPr kumimoji="0" lang="en-US" altLang="en-US"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rPr>
              <a:t>Run maskedDB through MGF → another bitmask. </a:t>
            </a:r>
          </a:p>
          <a:p>
            <a:pPr marL="457200" marR="0" lvl="1" indent="0" algn="l" defTabSz="914400" rtl="0" eaLnBrk="0" fontAlgn="base" latinLnBrk="0" hangingPunct="0">
              <a:lnSpc>
                <a:spcPct val="150000"/>
              </a:lnSpc>
              <a:spcBef>
                <a:spcPct val="0"/>
              </a:spcBef>
              <a:spcAft>
                <a:spcPct val="0"/>
              </a:spcAft>
              <a:buClrTx/>
              <a:buSzTx/>
              <a:buFontTx/>
              <a:buChar char="•"/>
              <a:tabLst/>
            </a:pPr>
            <a:r>
              <a:rPr kumimoji="0" lang="en-US" altLang="en-US"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rPr>
              <a:t>XOR this new mask with the seed → creates </a:t>
            </a:r>
            <a:r>
              <a:rPr kumimoji="0" lang="en-US" altLang="en-US" b="1"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rPr>
              <a:t>maskedSeed</a:t>
            </a:r>
            <a:r>
              <a:rPr kumimoji="0" lang="en-US" altLang="en-US"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rPr>
              <a:t> </a:t>
            </a:r>
          </a:p>
          <a:p>
            <a:pPr marL="0" marR="0" lvl="0" indent="0" algn="l" defTabSz="914400" rtl="0" eaLnBrk="0" fontAlgn="base" latinLnBrk="0" hangingPunct="0">
              <a:lnSpc>
                <a:spcPct val="150000"/>
              </a:lnSpc>
              <a:spcBef>
                <a:spcPct val="0"/>
              </a:spcBef>
              <a:spcAft>
                <a:spcPct val="0"/>
              </a:spcAft>
              <a:buClrTx/>
              <a:buSzTx/>
              <a:buFontTx/>
              <a:buAutoNum type="arabicPeriod" startAt="5"/>
              <a:tabLst/>
            </a:pPr>
            <a:r>
              <a:rPr kumimoji="0" lang="en-US" altLang="en-US" b="1"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rPr>
              <a:t>Final Encoded Message (EM):</a:t>
            </a:r>
            <a:endParaRPr kumimoji="0" lang="en-US" altLang="en-US"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a:p>
            <a:pPr marL="457200" marR="0" lvl="1" indent="0" algn="l" defTabSz="914400" rtl="0" eaLnBrk="0" fontAlgn="base" latinLnBrk="0" hangingPunct="0">
              <a:lnSpc>
                <a:spcPct val="150000"/>
              </a:lnSpc>
              <a:spcBef>
                <a:spcPct val="0"/>
              </a:spcBef>
              <a:spcAft>
                <a:spcPct val="0"/>
              </a:spcAft>
              <a:buClrTx/>
              <a:buSzTx/>
              <a:buFontTx/>
              <a:buChar char="•"/>
              <a:tabLst/>
            </a:pPr>
            <a:r>
              <a:rPr kumimoji="0" lang="en-US" altLang="en-US"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rPr>
              <a:t>Combine maskedSeed + maskedDB → this is the </a:t>
            </a:r>
            <a:r>
              <a:rPr kumimoji="0" lang="en-US" altLang="en-US" b="1"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rPr>
              <a:t>final padded message (EM)</a:t>
            </a:r>
            <a:r>
              <a:rPr kumimoji="0" lang="en-US" altLang="en-US"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rPr>
              <a:t> </a:t>
            </a:r>
          </a:p>
          <a:p>
            <a:pPr marL="457200" marR="0" lvl="1" indent="0" algn="l" defTabSz="914400" rtl="0" eaLnBrk="0" fontAlgn="base" latinLnBrk="0" hangingPunct="0">
              <a:lnSpc>
                <a:spcPct val="150000"/>
              </a:lnSpc>
              <a:spcBef>
                <a:spcPct val="0"/>
              </a:spcBef>
              <a:spcAft>
                <a:spcPct val="0"/>
              </a:spcAft>
              <a:buClrTx/>
              <a:buSzTx/>
              <a:buFontTx/>
              <a:buChar char="•"/>
              <a:tabLst/>
            </a:pPr>
            <a:r>
              <a:rPr kumimoji="0" lang="en-US" altLang="en-US"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rPr>
              <a:t>Encrypt EM using RSA. </a:t>
            </a:r>
          </a:p>
        </p:txBody>
      </p:sp>
    </p:spTree>
    <p:extLst>
      <p:ext uri="{BB962C8B-B14F-4D97-AF65-F5344CB8AC3E}">
        <p14:creationId xmlns:p14="http://schemas.microsoft.com/office/powerpoint/2010/main" val="3359370671"/>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B83D949B-F148-35C4-3E53-76C8CD73ECBF}"/>
              </a:ext>
            </a:extLst>
          </p:cNvPr>
          <p:cNvPicPr>
            <a:picLocks noChangeAspect="1"/>
          </p:cNvPicPr>
          <p:nvPr/>
        </p:nvPicPr>
        <p:blipFill>
          <a:blip r:embed="rId2"/>
          <a:stretch>
            <a:fillRect/>
          </a:stretch>
        </p:blipFill>
        <p:spPr>
          <a:xfrm>
            <a:off x="2938590" y="716437"/>
            <a:ext cx="5453285" cy="5696736"/>
          </a:xfrm>
          <a:prstGeom prst="rect">
            <a:avLst/>
          </a:prstGeom>
        </p:spPr>
      </p:pic>
    </p:spTree>
    <p:extLst>
      <p:ext uri="{BB962C8B-B14F-4D97-AF65-F5344CB8AC3E}">
        <p14:creationId xmlns:p14="http://schemas.microsoft.com/office/powerpoint/2010/main" val="2434666537"/>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BB418D33-79BC-57E2-4AE4-23BB348971F2}"/>
              </a:ext>
            </a:extLst>
          </p:cNvPr>
          <p:cNvSpPr txBox="1"/>
          <p:nvPr/>
        </p:nvSpPr>
        <p:spPr>
          <a:xfrm>
            <a:off x="594521" y="1155299"/>
            <a:ext cx="6633482" cy="1399870"/>
          </a:xfrm>
          <a:prstGeom prst="rect">
            <a:avLst/>
          </a:prstGeom>
          <a:noFill/>
        </p:spPr>
        <p:txBody>
          <a:bodyPr wrap="square">
            <a:spAutoFit/>
          </a:bodyPr>
          <a:lstStyle/>
          <a:p>
            <a:pPr>
              <a:lnSpc>
                <a:spcPct val="150000"/>
              </a:lnSpc>
            </a:pPr>
            <a:r>
              <a:rPr lang="en-IN" sz="3200" b="1" dirty="0">
                <a:latin typeface="Times New Roman" panose="02020603050405020304" pitchFamily="18" charset="0"/>
                <a:cs typeface="Times New Roman" panose="02020603050405020304" pitchFamily="18" charset="0"/>
              </a:rPr>
              <a:t>CHAPTER 2</a:t>
            </a:r>
          </a:p>
          <a:p>
            <a:pPr>
              <a:lnSpc>
                <a:spcPct val="150000"/>
              </a:lnSpc>
            </a:pPr>
            <a:r>
              <a:rPr lang="en-IN" sz="2800" b="1" dirty="0">
                <a:latin typeface="Times New Roman" panose="02020603050405020304" pitchFamily="18" charset="0"/>
                <a:cs typeface="Times New Roman" panose="02020603050405020304" pitchFamily="18" charset="0"/>
              </a:rPr>
              <a:t>DIFFIE–HELLMAN KEY EXCHANGE </a:t>
            </a:r>
          </a:p>
        </p:txBody>
      </p:sp>
      <p:sp>
        <p:nvSpPr>
          <p:cNvPr id="5" name="TextBox 4">
            <a:extLst>
              <a:ext uri="{FF2B5EF4-FFF2-40B4-BE49-F238E27FC236}">
                <a16:creationId xmlns:a16="http://schemas.microsoft.com/office/drawing/2014/main" id="{B7891666-7A40-2B65-B035-919E8F53248D}"/>
              </a:ext>
            </a:extLst>
          </p:cNvPr>
          <p:cNvSpPr txBox="1"/>
          <p:nvPr/>
        </p:nvSpPr>
        <p:spPr>
          <a:xfrm>
            <a:off x="594521" y="2555169"/>
            <a:ext cx="11515724" cy="3782061"/>
          </a:xfrm>
          <a:prstGeom prst="rect">
            <a:avLst/>
          </a:prstGeom>
          <a:noFill/>
        </p:spPr>
        <p:txBody>
          <a:bodyPr wrap="square">
            <a:spAutoFit/>
          </a:bodyPr>
          <a:lstStyle/>
          <a:p>
            <a:pPr marL="285750" indent="-285750">
              <a:lnSpc>
                <a:spcPct val="150000"/>
              </a:lnSpc>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The purpose of the algorithm is to enable two users to securely exchange a key that can then be used for subsequent symmetric encryption of messages. The algorithm itself is limited to the exchange of secret values.</a:t>
            </a:r>
          </a:p>
          <a:p>
            <a:pPr marL="285750" indent="-285750">
              <a:lnSpc>
                <a:spcPct val="150000"/>
              </a:lnSpc>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The Diffie–Hellman algorithm depends for its effectiveness on the difficulty of computing discrete logarithms. </a:t>
            </a:r>
          </a:p>
          <a:p>
            <a:pPr marL="285750" indent="-285750">
              <a:lnSpc>
                <a:spcPct val="150000"/>
              </a:lnSpc>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primitive root of a prime number p is one whose powers modulo p generate all the integers from 1 to p- 1. That is, if a is a primitive root of the prime number p, then the numbers are distinct and consist of the integers from 1 through p- 1 in some permutation.</a:t>
            </a:r>
          </a:p>
          <a:p>
            <a:pPr>
              <a:lnSpc>
                <a:spcPct val="150000"/>
              </a:lnSpc>
            </a:pPr>
            <a:r>
              <a:rPr lang="da-DK" dirty="0">
                <a:latin typeface="Times New Roman" panose="02020603050405020304" pitchFamily="18" charset="0"/>
                <a:cs typeface="Times New Roman" panose="02020603050405020304" pitchFamily="18" charset="0"/>
              </a:rPr>
              <a:t>                                                 a mod p, a2 mod p, c , ap-1 mod p</a:t>
            </a:r>
          </a:p>
          <a:p>
            <a:pPr marL="285750" indent="-285750">
              <a:lnSpc>
                <a:spcPct val="150000"/>
              </a:lnSpc>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For any integer b and a primitive root a of prime number p, we can find a unique exponent i such that</a:t>
            </a:r>
          </a:p>
          <a:p>
            <a:pPr>
              <a:lnSpc>
                <a:spcPct val="150000"/>
              </a:lnSpc>
            </a:pPr>
            <a:r>
              <a:rPr lang="da-DK" dirty="0">
                <a:latin typeface="Times New Roman" panose="02020603050405020304" pitchFamily="18" charset="0"/>
                <a:cs typeface="Times New Roman" panose="02020603050405020304" pitchFamily="18" charset="0"/>
              </a:rPr>
              <a:t>                                                b K ai (mod p) where 0 … i … (p- 1)</a:t>
            </a:r>
            <a:endParaRPr lang="en-IN"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10285037"/>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97134999-F575-4EEB-BC69-105472F2C06E}"/>
              </a:ext>
            </a:extLst>
          </p:cNvPr>
          <p:cNvSpPr txBox="1"/>
          <p:nvPr/>
        </p:nvSpPr>
        <p:spPr>
          <a:xfrm>
            <a:off x="601436" y="1113709"/>
            <a:ext cx="10989128" cy="4012893"/>
          </a:xfrm>
          <a:prstGeom prst="rect">
            <a:avLst/>
          </a:prstGeom>
          <a:noFill/>
        </p:spPr>
        <p:txBody>
          <a:bodyPr wrap="square">
            <a:spAutoFit/>
          </a:bodyPr>
          <a:lstStyle/>
          <a:p>
            <a:pPr algn="just">
              <a:lnSpc>
                <a:spcPct val="150000"/>
              </a:lnSpc>
            </a:pPr>
            <a:r>
              <a:rPr lang="en-US" sz="2800" b="1" dirty="0">
                <a:latin typeface="Times New Roman" panose="02020603050405020304" pitchFamily="18" charset="0"/>
                <a:cs typeface="Times New Roman" panose="02020603050405020304" pitchFamily="18" charset="0"/>
              </a:rPr>
              <a:t>The Algorithm</a:t>
            </a:r>
          </a:p>
          <a:p>
            <a:pPr marL="285750" indent="-285750" algn="just">
              <a:lnSpc>
                <a:spcPct val="150000"/>
              </a:lnSpc>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There are two publicly known numbers: a prime number q and an integer a that is a primitive root of q. </a:t>
            </a:r>
          </a:p>
          <a:p>
            <a:pPr marL="285750" indent="-285750" algn="just">
              <a:lnSpc>
                <a:spcPct val="150000"/>
              </a:lnSpc>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Suppose the users A and B wish to create a shared key.</a:t>
            </a:r>
          </a:p>
          <a:p>
            <a:pPr marL="285750" indent="-285750" algn="just">
              <a:lnSpc>
                <a:spcPct val="150000"/>
              </a:lnSpc>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User A selects a random integer XA 6 q and computes YA = aXA mod q. Similarly, user B independently selects a random integer XB 6 q and computes YB = aXB mod q. </a:t>
            </a:r>
          </a:p>
          <a:p>
            <a:pPr marL="285750" indent="-285750" algn="just">
              <a:lnSpc>
                <a:spcPct val="150000"/>
              </a:lnSpc>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Each side keeps the X value private and makes the Y value avail able publicly to the other side. </a:t>
            </a:r>
          </a:p>
          <a:p>
            <a:pPr marL="285750" indent="-285750" algn="just">
              <a:lnSpc>
                <a:spcPct val="150000"/>
              </a:lnSpc>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Thus, XA is A’s private key and YA is A’s corresponding public key, and similarly for B.</a:t>
            </a:r>
          </a:p>
          <a:p>
            <a:pPr marL="285750" indent="-285750" algn="just">
              <a:lnSpc>
                <a:spcPct val="150000"/>
              </a:lnSpc>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User A computes the key as K = (YB)XA mod q and user B computes the key as K = (YA)XB mod q. These two calculations produce identical results:</a:t>
            </a:r>
            <a:endParaRPr lang="en-IN"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67592118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344D98E4-123D-5DAE-8223-4B69F076334C}"/>
              </a:ext>
            </a:extLst>
          </p:cNvPr>
          <p:cNvSpPr txBox="1"/>
          <p:nvPr/>
        </p:nvSpPr>
        <p:spPr>
          <a:xfrm>
            <a:off x="609599" y="1541720"/>
            <a:ext cx="6096000" cy="523220"/>
          </a:xfrm>
          <a:prstGeom prst="rect">
            <a:avLst/>
          </a:prstGeom>
          <a:noFill/>
        </p:spPr>
        <p:txBody>
          <a:bodyPr wrap="square">
            <a:spAutoFit/>
          </a:bodyPr>
          <a:lstStyle/>
          <a:p>
            <a:r>
              <a:rPr lang="en-IN" sz="2800" b="1" dirty="0">
                <a:latin typeface="Times New Roman" panose="02020603050405020304" pitchFamily="18" charset="0"/>
                <a:cs typeface="Times New Roman" panose="02020603050405020304" pitchFamily="18" charset="0"/>
              </a:rPr>
              <a:t>Blum Blum Shub Generator </a:t>
            </a:r>
          </a:p>
        </p:txBody>
      </p:sp>
      <p:sp>
        <p:nvSpPr>
          <p:cNvPr id="7" name="TextBox 6">
            <a:extLst>
              <a:ext uri="{FF2B5EF4-FFF2-40B4-BE49-F238E27FC236}">
                <a16:creationId xmlns:a16="http://schemas.microsoft.com/office/drawing/2014/main" id="{6D2C7D5E-6935-E76E-CFFC-BDB25CA90BF9}"/>
              </a:ext>
            </a:extLst>
          </p:cNvPr>
          <p:cNvSpPr txBox="1"/>
          <p:nvPr/>
        </p:nvSpPr>
        <p:spPr>
          <a:xfrm>
            <a:off x="609599" y="2421832"/>
            <a:ext cx="11069053" cy="2535566"/>
          </a:xfrm>
          <a:prstGeom prst="rect">
            <a:avLst/>
          </a:prstGeom>
          <a:noFill/>
        </p:spPr>
        <p:txBody>
          <a:bodyPr wrap="square">
            <a:spAutoFit/>
          </a:bodyPr>
          <a:lstStyle/>
          <a:p>
            <a:pPr marL="285750" indent="-285750">
              <a:lnSpc>
                <a:spcPct val="150000"/>
              </a:lnSpc>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A popular approach to generating secure pseudorandom numbers is known as the Blum Blum Shub (BBS) generator </a:t>
            </a:r>
            <a:r>
              <a:rPr lang="en-IN" dirty="0">
                <a:latin typeface="Times New Roman" panose="02020603050405020304" pitchFamily="18" charset="0"/>
                <a:cs typeface="Times New Roman" panose="02020603050405020304" pitchFamily="18" charset="0"/>
              </a:rPr>
              <a:t>named for its developers </a:t>
            </a:r>
          </a:p>
          <a:p>
            <a:pPr marL="285750" indent="-285750">
              <a:lnSpc>
                <a:spcPct val="150000"/>
              </a:lnSpc>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It has perhaps the strongest public proof of its cryptographic strength of any purpose-built algorithm. The procedure is as follows. First, choose two large prime numbers, p and q, that both have a remainder of 3 when divided by 4. That is, </a:t>
            </a:r>
          </a:p>
          <a:p>
            <a:pPr marL="285750" indent="-285750">
              <a:lnSpc>
                <a:spcPct val="150000"/>
              </a:lnSpc>
              <a:buFont typeface="Wingdings" panose="05000000000000000000" pitchFamily="2" charset="2"/>
              <a:buChar char="Ø"/>
            </a:pPr>
            <a:endParaRPr lang="en-IN" dirty="0">
              <a:latin typeface="Times New Roman" panose="02020603050405020304" pitchFamily="18" charset="0"/>
              <a:cs typeface="Times New Roman" panose="02020603050405020304" pitchFamily="18" charset="0"/>
            </a:endParaRPr>
          </a:p>
        </p:txBody>
      </p:sp>
      <p:sp>
        <p:nvSpPr>
          <p:cNvPr id="9" name="TextBox 8">
            <a:extLst>
              <a:ext uri="{FF2B5EF4-FFF2-40B4-BE49-F238E27FC236}">
                <a16:creationId xmlns:a16="http://schemas.microsoft.com/office/drawing/2014/main" id="{A25D7FAE-AA2A-CDD5-6E09-8D9D77EB0541}"/>
              </a:ext>
            </a:extLst>
          </p:cNvPr>
          <p:cNvSpPr txBox="1"/>
          <p:nvPr/>
        </p:nvSpPr>
        <p:spPr>
          <a:xfrm>
            <a:off x="4058653" y="5314291"/>
            <a:ext cx="6096000" cy="369332"/>
          </a:xfrm>
          <a:prstGeom prst="rect">
            <a:avLst/>
          </a:prstGeom>
          <a:noFill/>
        </p:spPr>
        <p:txBody>
          <a:bodyPr wrap="square">
            <a:spAutoFit/>
          </a:bodyPr>
          <a:lstStyle/>
          <a:p>
            <a:r>
              <a:rPr lang="da-DK" dirty="0">
                <a:latin typeface="Times New Roman" panose="02020603050405020304" pitchFamily="18" charset="0"/>
                <a:cs typeface="Times New Roman" panose="02020603050405020304" pitchFamily="18" charset="0"/>
              </a:rPr>
              <a:t>p K q K 3(mod 4) </a:t>
            </a:r>
            <a:endParaRPr lang="en-IN"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225281457"/>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C7EFCBE7-F121-0757-DF72-75B678BA9D48}"/>
              </a:ext>
            </a:extLst>
          </p:cNvPr>
          <p:cNvPicPr>
            <a:picLocks noChangeAspect="1"/>
          </p:cNvPicPr>
          <p:nvPr/>
        </p:nvPicPr>
        <p:blipFill>
          <a:blip r:embed="rId2"/>
          <a:stretch>
            <a:fillRect/>
          </a:stretch>
        </p:blipFill>
        <p:spPr>
          <a:xfrm>
            <a:off x="2805876" y="612743"/>
            <a:ext cx="5319524" cy="5887038"/>
          </a:xfrm>
          <a:prstGeom prst="rect">
            <a:avLst/>
          </a:prstGeom>
        </p:spPr>
      </p:pic>
    </p:spTree>
    <p:extLst>
      <p:ext uri="{BB962C8B-B14F-4D97-AF65-F5344CB8AC3E}">
        <p14:creationId xmlns:p14="http://schemas.microsoft.com/office/powerpoint/2010/main" val="557071520"/>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BBE3ED17-2BCD-D10C-B4B9-2D0B868219C8}"/>
              </a:ext>
            </a:extLst>
          </p:cNvPr>
          <p:cNvPicPr>
            <a:picLocks noChangeAspect="1"/>
          </p:cNvPicPr>
          <p:nvPr/>
        </p:nvPicPr>
        <p:blipFill>
          <a:blip r:embed="rId2"/>
          <a:stretch>
            <a:fillRect/>
          </a:stretch>
        </p:blipFill>
        <p:spPr>
          <a:xfrm>
            <a:off x="2304698" y="904974"/>
            <a:ext cx="7257447" cy="2139210"/>
          </a:xfrm>
          <a:prstGeom prst="rect">
            <a:avLst/>
          </a:prstGeom>
        </p:spPr>
      </p:pic>
      <p:sp>
        <p:nvSpPr>
          <p:cNvPr id="5" name="TextBox 4">
            <a:extLst>
              <a:ext uri="{FF2B5EF4-FFF2-40B4-BE49-F238E27FC236}">
                <a16:creationId xmlns:a16="http://schemas.microsoft.com/office/drawing/2014/main" id="{5A1EEB6D-7195-C756-32A5-C49948917197}"/>
              </a:ext>
            </a:extLst>
          </p:cNvPr>
          <p:cNvSpPr txBox="1"/>
          <p:nvPr/>
        </p:nvSpPr>
        <p:spPr>
          <a:xfrm>
            <a:off x="630585" y="3242146"/>
            <a:ext cx="11103429" cy="2951064"/>
          </a:xfrm>
          <a:prstGeom prst="rect">
            <a:avLst/>
          </a:prstGeom>
          <a:noFill/>
        </p:spPr>
        <p:txBody>
          <a:bodyPr wrap="square">
            <a:spAutoFit/>
          </a:bodyPr>
          <a:lstStyle/>
          <a:p>
            <a:pPr marL="285750" indent="-285750">
              <a:lnSpc>
                <a:spcPct val="150000"/>
              </a:lnSpc>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The result is that the two sides have exchanged a secret value. Typically, this secret value is used as shared symmetric secret key. </a:t>
            </a:r>
          </a:p>
          <a:p>
            <a:pPr marL="285750" indent="-285750">
              <a:lnSpc>
                <a:spcPct val="150000"/>
              </a:lnSpc>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Now consider an adversary who can observe the key exchange and wishes to determine the secret key K. </a:t>
            </a:r>
          </a:p>
          <a:p>
            <a:pPr marL="285750" indent="-285750">
              <a:lnSpc>
                <a:spcPct val="150000"/>
              </a:lnSpc>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Because XA and XB are private, an adversary only has the following ingredients to work with: q, a, YA, and YB. </a:t>
            </a:r>
          </a:p>
          <a:p>
            <a:pPr marL="285750" indent="-285750">
              <a:lnSpc>
                <a:spcPct val="150000"/>
              </a:lnSpc>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the adversary is forced to take a discrete logarithm to deter mine the key. For example, to determine the private key of user B, an adversary must compute</a:t>
            </a:r>
          </a:p>
          <a:p>
            <a:pPr>
              <a:lnSpc>
                <a:spcPct val="150000"/>
              </a:lnSpc>
            </a:pPr>
            <a:r>
              <a:rPr lang="en-IN" dirty="0">
                <a:latin typeface="Times New Roman" panose="02020603050405020304" pitchFamily="18" charset="0"/>
                <a:cs typeface="Times New Roman" panose="02020603050405020304" pitchFamily="18" charset="0"/>
              </a:rPr>
              <a:t>                                                                           </a:t>
            </a:r>
          </a:p>
        </p:txBody>
      </p:sp>
      <p:pic>
        <p:nvPicPr>
          <p:cNvPr id="7" name="Picture 6">
            <a:extLst>
              <a:ext uri="{FF2B5EF4-FFF2-40B4-BE49-F238E27FC236}">
                <a16:creationId xmlns:a16="http://schemas.microsoft.com/office/drawing/2014/main" id="{12E948CE-23D2-2EBF-29B7-D2170BAF0338}"/>
              </a:ext>
            </a:extLst>
          </p:cNvPr>
          <p:cNvPicPr>
            <a:picLocks noChangeAspect="1"/>
          </p:cNvPicPr>
          <p:nvPr/>
        </p:nvPicPr>
        <p:blipFill>
          <a:blip r:embed="rId3"/>
          <a:stretch>
            <a:fillRect/>
          </a:stretch>
        </p:blipFill>
        <p:spPr>
          <a:xfrm>
            <a:off x="3884970" y="5762689"/>
            <a:ext cx="2620794" cy="380674"/>
          </a:xfrm>
          <a:prstGeom prst="rect">
            <a:avLst/>
          </a:prstGeom>
        </p:spPr>
      </p:pic>
    </p:spTree>
    <p:extLst>
      <p:ext uri="{BB962C8B-B14F-4D97-AF65-F5344CB8AC3E}">
        <p14:creationId xmlns:p14="http://schemas.microsoft.com/office/powerpoint/2010/main" val="2935997262"/>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C52F7098-E453-0FA3-CDDD-E8500B7B43B4}"/>
              </a:ext>
            </a:extLst>
          </p:cNvPr>
          <p:cNvSpPr txBox="1"/>
          <p:nvPr/>
        </p:nvSpPr>
        <p:spPr>
          <a:xfrm>
            <a:off x="495202" y="1048147"/>
            <a:ext cx="11385096" cy="873572"/>
          </a:xfrm>
          <a:prstGeom prst="rect">
            <a:avLst/>
          </a:prstGeom>
          <a:noFill/>
        </p:spPr>
        <p:txBody>
          <a:bodyPr wrap="square">
            <a:spAutoFit/>
          </a:bodyPr>
          <a:lstStyle/>
          <a:p>
            <a:pPr>
              <a:lnSpc>
                <a:spcPct val="150000"/>
              </a:lnSpc>
            </a:pPr>
            <a:r>
              <a:rPr lang="en-US" dirty="0">
                <a:latin typeface="Times New Roman" panose="02020603050405020304" pitchFamily="18" charset="0"/>
                <a:cs typeface="Times New Roman" panose="02020603050405020304" pitchFamily="18" charset="0"/>
              </a:rPr>
              <a:t>The adversary can then calculate the key K in the same manner as user B calculates it. That is, the adversary can calculate K as</a:t>
            </a:r>
            <a:endParaRPr lang="en-IN" dirty="0">
              <a:latin typeface="Times New Roman" panose="02020603050405020304" pitchFamily="18" charset="0"/>
              <a:cs typeface="Times New Roman" panose="02020603050405020304" pitchFamily="18" charset="0"/>
            </a:endParaRPr>
          </a:p>
        </p:txBody>
      </p:sp>
      <p:pic>
        <p:nvPicPr>
          <p:cNvPr id="5" name="Picture 4">
            <a:extLst>
              <a:ext uri="{FF2B5EF4-FFF2-40B4-BE49-F238E27FC236}">
                <a16:creationId xmlns:a16="http://schemas.microsoft.com/office/drawing/2014/main" id="{80BB4288-A49D-70E9-38F5-DBF6A89D41A0}"/>
              </a:ext>
            </a:extLst>
          </p:cNvPr>
          <p:cNvPicPr>
            <a:picLocks noChangeAspect="1"/>
          </p:cNvPicPr>
          <p:nvPr/>
        </p:nvPicPr>
        <p:blipFill>
          <a:blip r:embed="rId2"/>
          <a:stretch>
            <a:fillRect/>
          </a:stretch>
        </p:blipFill>
        <p:spPr>
          <a:xfrm>
            <a:off x="4849586" y="1921719"/>
            <a:ext cx="1823356" cy="352239"/>
          </a:xfrm>
          <a:prstGeom prst="rect">
            <a:avLst/>
          </a:prstGeom>
        </p:spPr>
      </p:pic>
      <p:sp>
        <p:nvSpPr>
          <p:cNvPr id="7" name="TextBox 6">
            <a:extLst>
              <a:ext uri="{FF2B5EF4-FFF2-40B4-BE49-F238E27FC236}">
                <a16:creationId xmlns:a16="http://schemas.microsoft.com/office/drawing/2014/main" id="{BC11527E-CE71-2812-F751-D55ABBBF7600}"/>
              </a:ext>
            </a:extLst>
          </p:cNvPr>
          <p:cNvSpPr txBox="1"/>
          <p:nvPr/>
        </p:nvSpPr>
        <p:spPr>
          <a:xfrm>
            <a:off x="580043" y="2326319"/>
            <a:ext cx="11385096" cy="2120068"/>
          </a:xfrm>
          <a:prstGeom prst="rect">
            <a:avLst/>
          </a:prstGeom>
          <a:noFill/>
        </p:spPr>
        <p:txBody>
          <a:bodyPr wrap="square">
            <a:spAutoFit/>
          </a:bodyPr>
          <a:lstStyle/>
          <a:p>
            <a:pPr algn="just">
              <a:lnSpc>
                <a:spcPct val="150000"/>
              </a:lnSpc>
            </a:pPr>
            <a:r>
              <a:rPr lang="en-US" dirty="0">
                <a:latin typeface="Times New Roman" panose="02020603050405020304" pitchFamily="18" charset="0"/>
                <a:cs typeface="Times New Roman" panose="02020603050405020304" pitchFamily="18" charset="0"/>
              </a:rPr>
              <a:t>The security of the Diffie–Hellman key exchange lies in the fact that, while it is relatively easy to calculate exponentials modulo a prime, it is very difficult to calculate discrete logarithms. For large primes, the latter task is considered infeasible.</a:t>
            </a:r>
          </a:p>
          <a:p>
            <a:pPr algn="just">
              <a:lnSpc>
                <a:spcPct val="150000"/>
              </a:lnSpc>
            </a:pPr>
            <a:r>
              <a:rPr lang="en-US" dirty="0">
                <a:latin typeface="Times New Roman" panose="02020603050405020304" pitchFamily="18" charset="0"/>
                <a:cs typeface="Times New Roman" panose="02020603050405020304" pitchFamily="18" charset="0"/>
              </a:rPr>
              <a:t>Here is an example. Key exchange is based on the use of the prime number q = 353 and a primitive root of 353, in this case a = 3. A and B select private keys XA = 97 and XB = 233, respectively. Each computes its public key</a:t>
            </a:r>
            <a:endParaRPr lang="en-IN" dirty="0">
              <a:latin typeface="Times New Roman" panose="02020603050405020304" pitchFamily="18" charset="0"/>
              <a:cs typeface="Times New Roman" panose="02020603050405020304" pitchFamily="18" charset="0"/>
            </a:endParaRPr>
          </a:p>
        </p:txBody>
      </p:sp>
      <p:pic>
        <p:nvPicPr>
          <p:cNvPr id="9" name="Picture 8">
            <a:extLst>
              <a:ext uri="{FF2B5EF4-FFF2-40B4-BE49-F238E27FC236}">
                <a16:creationId xmlns:a16="http://schemas.microsoft.com/office/drawing/2014/main" id="{EF760831-855C-D885-3408-4BC056639AB0}"/>
              </a:ext>
            </a:extLst>
          </p:cNvPr>
          <p:cNvPicPr>
            <a:picLocks noChangeAspect="1"/>
          </p:cNvPicPr>
          <p:nvPr/>
        </p:nvPicPr>
        <p:blipFill>
          <a:blip r:embed="rId3"/>
          <a:stretch>
            <a:fillRect/>
          </a:stretch>
        </p:blipFill>
        <p:spPr>
          <a:xfrm>
            <a:off x="3681501" y="4628750"/>
            <a:ext cx="4159526" cy="566660"/>
          </a:xfrm>
          <a:prstGeom prst="rect">
            <a:avLst/>
          </a:prstGeom>
        </p:spPr>
      </p:pic>
      <p:sp>
        <p:nvSpPr>
          <p:cNvPr id="11" name="TextBox 10">
            <a:extLst>
              <a:ext uri="{FF2B5EF4-FFF2-40B4-BE49-F238E27FC236}">
                <a16:creationId xmlns:a16="http://schemas.microsoft.com/office/drawing/2014/main" id="{D6D27232-4212-278D-356D-57FD315CEAEF}"/>
              </a:ext>
            </a:extLst>
          </p:cNvPr>
          <p:cNvSpPr txBox="1"/>
          <p:nvPr/>
        </p:nvSpPr>
        <p:spPr>
          <a:xfrm>
            <a:off x="758983" y="5300132"/>
            <a:ext cx="9311367" cy="369332"/>
          </a:xfrm>
          <a:prstGeom prst="rect">
            <a:avLst/>
          </a:prstGeom>
          <a:noFill/>
        </p:spPr>
        <p:txBody>
          <a:bodyPr wrap="square">
            <a:spAutoFit/>
          </a:bodyPr>
          <a:lstStyle/>
          <a:p>
            <a:r>
              <a:rPr lang="en-US" dirty="0">
                <a:latin typeface="Times New Roman" panose="02020603050405020304" pitchFamily="18" charset="0"/>
                <a:cs typeface="Times New Roman" panose="02020603050405020304" pitchFamily="18" charset="0"/>
              </a:rPr>
              <a:t>After they exchange public keys, each can compute the common secret key:</a:t>
            </a:r>
            <a:endParaRPr lang="en-IN" dirty="0">
              <a:latin typeface="Times New Roman" panose="02020603050405020304" pitchFamily="18" charset="0"/>
              <a:cs typeface="Times New Roman" panose="02020603050405020304" pitchFamily="18" charset="0"/>
            </a:endParaRPr>
          </a:p>
        </p:txBody>
      </p:sp>
      <p:pic>
        <p:nvPicPr>
          <p:cNvPr id="13" name="Picture 12">
            <a:extLst>
              <a:ext uri="{FF2B5EF4-FFF2-40B4-BE49-F238E27FC236}">
                <a16:creationId xmlns:a16="http://schemas.microsoft.com/office/drawing/2014/main" id="{95F2EA0D-FE0A-C3A8-3AE1-DA969CD602CE}"/>
              </a:ext>
            </a:extLst>
          </p:cNvPr>
          <p:cNvPicPr>
            <a:picLocks noChangeAspect="1"/>
          </p:cNvPicPr>
          <p:nvPr/>
        </p:nvPicPr>
        <p:blipFill>
          <a:blip r:embed="rId4"/>
          <a:stretch>
            <a:fillRect/>
          </a:stretch>
        </p:blipFill>
        <p:spPr>
          <a:xfrm>
            <a:off x="3600952" y="5774186"/>
            <a:ext cx="4676775" cy="476250"/>
          </a:xfrm>
          <a:prstGeom prst="rect">
            <a:avLst/>
          </a:prstGeom>
        </p:spPr>
      </p:pic>
    </p:spTree>
    <p:extLst>
      <p:ext uri="{BB962C8B-B14F-4D97-AF65-F5344CB8AC3E}">
        <p14:creationId xmlns:p14="http://schemas.microsoft.com/office/powerpoint/2010/main" val="1499855849"/>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41952F36-295F-784D-A528-5B57BD0C7F6D}"/>
              </a:ext>
            </a:extLst>
          </p:cNvPr>
          <p:cNvSpPr txBox="1"/>
          <p:nvPr/>
        </p:nvSpPr>
        <p:spPr>
          <a:xfrm>
            <a:off x="594056" y="1630333"/>
            <a:ext cx="10711543" cy="2956387"/>
          </a:xfrm>
          <a:prstGeom prst="rect">
            <a:avLst/>
          </a:prstGeom>
          <a:noFill/>
        </p:spPr>
        <p:txBody>
          <a:bodyPr wrap="square">
            <a:spAutoFit/>
          </a:bodyPr>
          <a:lstStyle/>
          <a:p>
            <a:pPr algn="just">
              <a:lnSpc>
                <a:spcPct val="150000"/>
              </a:lnSpc>
            </a:pPr>
            <a:r>
              <a:rPr lang="en-US" dirty="0">
                <a:latin typeface="Times New Roman" panose="02020603050405020304" pitchFamily="18" charset="0"/>
                <a:cs typeface="Times New Roman" panose="02020603050405020304" pitchFamily="18" charset="0"/>
              </a:rPr>
              <a:t>We assume an attacker would have available the following information: </a:t>
            </a:r>
          </a:p>
          <a:p>
            <a:pPr algn="just">
              <a:lnSpc>
                <a:spcPct val="150000"/>
              </a:lnSpc>
            </a:pPr>
            <a:r>
              <a:rPr lang="en-US" dirty="0">
                <a:latin typeface="Times New Roman" panose="02020603050405020304" pitchFamily="18" charset="0"/>
                <a:cs typeface="Times New Roman" panose="02020603050405020304" pitchFamily="18" charset="0"/>
              </a:rPr>
              <a:t>                                                   q = 353; a = 3; YA = 40; YB = 248</a:t>
            </a:r>
          </a:p>
          <a:p>
            <a:pPr algn="just">
              <a:lnSpc>
                <a:spcPct val="150000"/>
              </a:lnSpc>
            </a:pPr>
            <a:r>
              <a:rPr lang="en-US" dirty="0">
                <a:latin typeface="Times New Roman" panose="02020603050405020304" pitchFamily="18" charset="0"/>
                <a:cs typeface="Times New Roman" panose="02020603050405020304" pitchFamily="18" charset="0"/>
              </a:rPr>
              <a:t>In this simple example, it would be possible by brute force to determine the secret key 160. In particular, an attacker E can determine the common key by discovering a solution to the equation 3a mod 353 = 40 or the equation 3b mod 353 = 248. The brute-force approach is to calculate powers of 3 modulo 353, stopping when the result equals either 40 or 248. The desired answer is reached with the exponent value of 97, which provides 397 mod 353 = 40. With larger numbers, the problem becomes impractical</a:t>
            </a:r>
            <a:endParaRPr lang="en-IN"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755996159"/>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extBox 15">
            <a:extLst>
              <a:ext uri="{FF2B5EF4-FFF2-40B4-BE49-F238E27FC236}">
                <a16:creationId xmlns:a16="http://schemas.microsoft.com/office/drawing/2014/main" id="{F1AA5D3B-08A7-A451-33E4-00D0E3D13DBF}"/>
              </a:ext>
            </a:extLst>
          </p:cNvPr>
          <p:cNvSpPr txBox="1"/>
          <p:nvPr/>
        </p:nvSpPr>
        <p:spPr>
          <a:xfrm>
            <a:off x="789790" y="1220305"/>
            <a:ext cx="6098720" cy="523220"/>
          </a:xfrm>
          <a:prstGeom prst="rect">
            <a:avLst/>
          </a:prstGeom>
          <a:noFill/>
        </p:spPr>
        <p:txBody>
          <a:bodyPr wrap="square">
            <a:spAutoFit/>
          </a:bodyPr>
          <a:lstStyle/>
          <a:p>
            <a:r>
              <a:rPr lang="en-US" sz="2800" b="1" dirty="0"/>
              <a:t>Key </a:t>
            </a:r>
            <a:r>
              <a:rPr lang="en-US" sz="2800" b="1" dirty="0">
                <a:latin typeface="Times New Roman" panose="02020603050405020304" pitchFamily="18" charset="0"/>
                <a:cs typeface="Times New Roman" panose="02020603050405020304" pitchFamily="18" charset="0"/>
              </a:rPr>
              <a:t>Exchange</a:t>
            </a:r>
            <a:r>
              <a:rPr lang="en-US" sz="2800" b="1" dirty="0"/>
              <a:t> Protocols</a:t>
            </a:r>
            <a:endParaRPr lang="en-IN" sz="2800" b="1" dirty="0"/>
          </a:p>
        </p:txBody>
      </p:sp>
      <p:sp>
        <p:nvSpPr>
          <p:cNvPr id="18" name="TextBox 17">
            <a:extLst>
              <a:ext uri="{FF2B5EF4-FFF2-40B4-BE49-F238E27FC236}">
                <a16:creationId xmlns:a16="http://schemas.microsoft.com/office/drawing/2014/main" id="{CB0D6BCA-324C-C586-F8A7-53A369811EDA}"/>
              </a:ext>
            </a:extLst>
          </p:cNvPr>
          <p:cNvSpPr txBox="1"/>
          <p:nvPr/>
        </p:nvSpPr>
        <p:spPr>
          <a:xfrm>
            <a:off x="714375" y="1967340"/>
            <a:ext cx="10862582" cy="1704569"/>
          </a:xfrm>
          <a:prstGeom prst="rect">
            <a:avLst/>
          </a:prstGeom>
          <a:noFill/>
        </p:spPr>
        <p:txBody>
          <a:bodyPr wrap="square">
            <a:spAutoFit/>
          </a:bodyPr>
          <a:lstStyle/>
          <a:p>
            <a:pPr algn="just">
              <a:lnSpc>
                <a:spcPct val="150000"/>
              </a:lnSpc>
              <a:buNone/>
            </a:pPr>
            <a:r>
              <a:rPr lang="en-US" dirty="0">
                <a:latin typeface="Times New Roman" panose="02020603050405020304" pitchFamily="18" charset="0"/>
                <a:cs typeface="Times New Roman" panose="02020603050405020304" pitchFamily="18" charset="0"/>
              </a:rPr>
              <a:t>🔐 </a:t>
            </a:r>
            <a:r>
              <a:rPr lang="en-US" b="1" dirty="0">
                <a:latin typeface="Times New Roman" panose="02020603050405020304" pitchFamily="18" charset="0"/>
                <a:cs typeface="Times New Roman" panose="02020603050405020304" pitchFamily="18" charset="0"/>
              </a:rPr>
              <a:t>What's the Goal?</a:t>
            </a:r>
          </a:p>
          <a:p>
            <a:pPr algn="just">
              <a:lnSpc>
                <a:spcPct val="150000"/>
              </a:lnSpc>
              <a:buNone/>
            </a:pPr>
            <a:r>
              <a:rPr lang="en-US" dirty="0">
                <a:latin typeface="Times New Roman" panose="02020603050405020304" pitchFamily="18" charset="0"/>
                <a:cs typeface="Times New Roman" panose="02020603050405020304" pitchFamily="18" charset="0"/>
              </a:rPr>
              <a:t>Two users (say, Alice and Bob) want to </a:t>
            </a:r>
            <a:r>
              <a:rPr lang="en-US" b="1" dirty="0">
                <a:latin typeface="Times New Roman" panose="02020603050405020304" pitchFamily="18" charset="0"/>
                <a:cs typeface="Times New Roman" panose="02020603050405020304" pitchFamily="18" charset="0"/>
              </a:rPr>
              <a:t>securely exchange secret messages</a:t>
            </a:r>
            <a:r>
              <a:rPr lang="en-US" dirty="0">
                <a:latin typeface="Times New Roman" panose="02020603050405020304" pitchFamily="18" charset="0"/>
                <a:cs typeface="Times New Roman" panose="02020603050405020304" pitchFamily="18" charset="0"/>
              </a:rPr>
              <a:t> — but they’ve never shared a secret key before. So, they need a way to </a:t>
            </a:r>
            <a:r>
              <a:rPr lang="en-US" b="1" dirty="0">
                <a:latin typeface="Times New Roman" panose="02020603050405020304" pitchFamily="18" charset="0"/>
                <a:cs typeface="Times New Roman" panose="02020603050405020304" pitchFamily="18" charset="0"/>
              </a:rPr>
              <a:t>create a shared key</a:t>
            </a:r>
            <a:r>
              <a:rPr lang="en-US" dirty="0">
                <a:latin typeface="Times New Roman" panose="02020603050405020304" pitchFamily="18" charset="0"/>
                <a:cs typeface="Times New Roman" panose="02020603050405020304" pitchFamily="18" charset="0"/>
              </a:rPr>
              <a:t> over an insecure network, without actually sending the key itself.</a:t>
            </a:r>
          </a:p>
        </p:txBody>
      </p:sp>
      <p:sp>
        <p:nvSpPr>
          <p:cNvPr id="21" name="TextBox 20">
            <a:extLst>
              <a:ext uri="{FF2B5EF4-FFF2-40B4-BE49-F238E27FC236}">
                <a16:creationId xmlns:a16="http://schemas.microsoft.com/office/drawing/2014/main" id="{38266036-BC99-C975-EBFB-ECF65E604F90}"/>
              </a:ext>
            </a:extLst>
          </p:cNvPr>
          <p:cNvSpPr txBox="1"/>
          <p:nvPr/>
        </p:nvSpPr>
        <p:spPr>
          <a:xfrm>
            <a:off x="714375" y="3451726"/>
            <a:ext cx="10602686" cy="2535566"/>
          </a:xfrm>
          <a:prstGeom prst="rect">
            <a:avLst/>
          </a:prstGeom>
          <a:noFill/>
        </p:spPr>
        <p:txBody>
          <a:bodyPr wrap="square">
            <a:spAutoFit/>
          </a:bodyPr>
          <a:lstStyle/>
          <a:p>
            <a:pPr marL="0" marR="0" lvl="0" indent="0" algn="l" defTabSz="914400" rtl="0" eaLnBrk="0" fontAlgn="base" latinLnBrk="0" hangingPunct="0">
              <a:lnSpc>
                <a:spcPct val="150000"/>
              </a:lnSpc>
              <a:spcBef>
                <a:spcPct val="0"/>
              </a:spcBef>
              <a:spcAft>
                <a:spcPct val="0"/>
              </a:spcAft>
              <a:buClrTx/>
              <a:buSzTx/>
              <a:buFontTx/>
              <a:buNone/>
              <a:tabLst/>
            </a:pPr>
            <a:r>
              <a:rPr kumimoji="0" lang="en-US" altLang="en-US" b="1"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rPr>
              <a:t>🧮 How Diffie–Hellman Works (Simplified)</a:t>
            </a:r>
          </a:p>
          <a:p>
            <a:pPr marL="0" marR="0" lvl="0" indent="0" algn="l" defTabSz="914400" rtl="0" eaLnBrk="0" fontAlgn="base" latinLnBrk="0" hangingPunct="0">
              <a:lnSpc>
                <a:spcPct val="150000"/>
              </a:lnSpc>
              <a:spcBef>
                <a:spcPct val="0"/>
              </a:spcBef>
              <a:spcAft>
                <a:spcPct val="0"/>
              </a:spcAft>
              <a:buClrTx/>
              <a:buSzTx/>
              <a:buFontTx/>
              <a:buNone/>
              <a:tabLst/>
            </a:pPr>
            <a:r>
              <a:rPr kumimoji="0" lang="en-US" altLang="en-US"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rPr>
              <a:t>Let’s imagine:</a:t>
            </a:r>
          </a:p>
          <a:p>
            <a:pPr marL="0" marR="0" lvl="0" indent="0" algn="l" defTabSz="914400" rtl="0" eaLnBrk="0" fontAlgn="base" latinLnBrk="0" hangingPunct="0">
              <a:lnSpc>
                <a:spcPct val="150000"/>
              </a:lnSpc>
              <a:spcBef>
                <a:spcPct val="0"/>
              </a:spcBef>
              <a:spcAft>
                <a:spcPct val="0"/>
              </a:spcAft>
              <a:buClrTx/>
              <a:buSzTx/>
              <a:buFontTx/>
              <a:buChar char="•"/>
              <a:tabLst/>
            </a:pPr>
            <a:r>
              <a:rPr kumimoji="0" lang="en-US" altLang="en-US"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rPr>
              <a:t>🧑 </a:t>
            </a:r>
            <a:r>
              <a:rPr kumimoji="0" lang="en-US" altLang="en-US" b="1"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rPr>
              <a:t>Alice</a:t>
            </a:r>
            <a:r>
              <a:rPr kumimoji="0" lang="en-US" altLang="en-US"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rPr>
              <a:t> wants to message 👨 </a:t>
            </a:r>
            <a:r>
              <a:rPr kumimoji="0" lang="en-US" altLang="en-US" b="1"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rPr>
              <a:t>Bob</a:t>
            </a:r>
            <a:r>
              <a:rPr kumimoji="0" lang="en-US" altLang="en-US"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rPr>
              <a:t> </a:t>
            </a:r>
          </a:p>
          <a:p>
            <a:pPr marL="0" marR="0" lvl="0" indent="0" algn="l" defTabSz="914400" rtl="0" eaLnBrk="0" fontAlgn="base" latinLnBrk="0" hangingPunct="0">
              <a:lnSpc>
                <a:spcPct val="150000"/>
              </a:lnSpc>
              <a:spcBef>
                <a:spcPct val="0"/>
              </a:spcBef>
              <a:spcAft>
                <a:spcPct val="0"/>
              </a:spcAft>
              <a:buClrTx/>
              <a:buSzTx/>
              <a:buFontTx/>
              <a:buChar char="•"/>
              <a:tabLst/>
            </a:pPr>
            <a:r>
              <a:rPr kumimoji="0" lang="en-US" altLang="en-US"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rPr>
              <a:t>They agree on two public values beforehand: a large number </a:t>
            </a:r>
            <a:r>
              <a:rPr kumimoji="0" lang="en-US" altLang="en-US" b="1"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rPr>
              <a:t>q</a:t>
            </a:r>
            <a:r>
              <a:rPr kumimoji="0" lang="en-US" altLang="en-US"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rPr>
              <a:t> and a base number </a:t>
            </a:r>
            <a:r>
              <a:rPr kumimoji="0" lang="en-US" altLang="en-US" b="1"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rPr>
              <a:t>a</a:t>
            </a:r>
            <a:r>
              <a:rPr kumimoji="0" lang="en-US" altLang="en-US"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rPr>
              <a:t> </a:t>
            </a:r>
          </a:p>
          <a:p>
            <a:pPr marL="0" marR="0" lvl="0" indent="0" algn="l" defTabSz="914400" rtl="0" eaLnBrk="0" fontAlgn="base" latinLnBrk="0" hangingPunct="0">
              <a:lnSpc>
                <a:spcPct val="150000"/>
              </a:lnSpc>
              <a:spcBef>
                <a:spcPct val="0"/>
              </a:spcBef>
              <a:spcAft>
                <a:spcPct val="0"/>
              </a:spcAft>
              <a:buClrTx/>
              <a:buSzTx/>
              <a:buFontTx/>
              <a:buNone/>
              <a:tabLst/>
            </a:pPr>
            <a:r>
              <a:rPr kumimoji="0" lang="en-US" altLang="en-US"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rPr>
              <a:t>Here’s the step-by-step:</a:t>
            </a:r>
          </a:p>
          <a:p>
            <a:pPr marL="0" marR="0" lvl="0" indent="0" algn="l" defTabSz="914400" rtl="0" eaLnBrk="0" fontAlgn="base" latinLnBrk="0" hangingPunct="0">
              <a:lnSpc>
                <a:spcPct val="150000"/>
              </a:lnSpc>
              <a:spcBef>
                <a:spcPct val="0"/>
              </a:spcBef>
              <a:spcAft>
                <a:spcPct val="0"/>
              </a:spcAft>
              <a:buClrTx/>
              <a:buSzTx/>
              <a:buFontTx/>
              <a:buAutoNum type="arabicPeriod"/>
              <a:tabLst/>
            </a:pPr>
            <a:r>
              <a:rPr kumimoji="0" lang="en-US" altLang="en-US" b="1"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rPr>
              <a:t>Alice chooses a secret number</a:t>
            </a:r>
            <a:r>
              <a:rPr kumimoji="0" lang="en-US" altLang="en-US"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rPr>
              <a:t> XA, calculates YA = a^XA mod q, and sends YA to Bob. </a:t>
            </a:r>
          </a:p>
        </p:txBody>
      </p:sp>
    </p:spTree>
    <p:extLst>
      <p:ext uri="{BB962C8B-B14F-4D97-AF65-F5344CB8AC3E}">
        <p14:creationId xmlns:p14="http://schemas.microsoft.com/office/powerpoint/2010/main" val="36310375"/>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76D676AA-710C-F97C-3E45-9D3051A47AAC}"/>
              </a:ext>
            </a:extLst>
          </p:cNvPr>
          <p:cNvSpPr txBox="1"/>
          <p:nvPr/>
        </p:nvSpPr>
        <p:spPr>
          <a:xfrm>
            <a:off x="665390" y="1327494"/>
            <a:ext cx="10699296" cy="1704569"/>
          </a:xfrm>
          <a:prstGeom prst="rect">
            <a:avLst/>
          </a:prstGeom>
          <a:noFill/>
        </p:spPr>
        <p:txBody>
          <a:bodyPr wrap="square">
            <a:spAutoFit/>
          </a:bodyPr>
          <a:lstStyle/>
          <a:p>
            <a:pPr>
              <a:lnSpc>
                <a:spcPct val="150000"/>
              </a:lnSpc>
              <a:buNone/>
            </a:pPr>
            <a:r>
              <a:rPr lang="en-US" dirty="0">
                <a:latin typeface="Times New Roman" panose="02020603050405020304" pitchFamily="18" charset="0"/>
                <a:cs typeface="Times New Roman" panose="02020603050405020304" pitchFamily="18" charset="0"/>
              </a:rPr>
              <a:t>✅ </a:t>
            </a:r>
            <a:r>
              <a:rPr lang="en-US" b="1" dirty="0">
                <a:latin typeface="Times New Roman" panose="02020603050405020304" pitchFamily="18" charset="0"/>
                <a:cs typeface="Times New Roman" panose="02020603050405020304" pitchFamily="18" charset="0"/>
              </a:rPr>
              <a:t>Security</a:t>
            </a:r>
            <a:r>
              <a:rPr lang="en-US" dirty="0">
                <a:latin typeface="Times New Roman" panose="02020603050405020304" pitchFamily="18" charset="0"/>
                <a:cs typeface="Times New Roman" panose="02020603050405020304" pitchFamily="18" charset="0"/>
              </a:rPr>
              <a:t> </a:t>
            </a:r>
            <a:r>
              <a:rPr lang="en-US" b="1" dirty="0">
                <a:latin typeface="Times New Roman" panose="02020603050405020304" pitchFamily="18" charset="0"/>
                <a:cs typeface="Times New Roman" panose="02020603050405020304" pitchFamily="18" charset="0"/>
              </a:rPr>
              <a:t>Benefits</a:t>
            </a:r>
          </a:p>
          <a:p>
            <a:pPr>
              <a:lnSpc>
                <a:spcPct val="150000"/>
              </a:lnSpc>
              <a:buFont typeface="Arial" panose="020B0604020202020204" pitchFamily="34" charset="0"/>
              <a:buChar char="•"/>
            </a:pPr>
            <a:r>
              <a:rPr lang="en-US" dirty="0">
                <a:latin typeface="Times New Roman" panose="02020603050405020304" pitchFamily="18" charset="0"/>
                <a:cs typeface="Times New Roman" panose="02020603050405020304" pitchFamily="18" charset="0"/>
              </a:rPr>
              <a:t>🕵️‍♂️ Only sender and receiver can compute the key — no outsider can read the message (</a:t>
            </a:r>
            <a:r>
              <a:rPr lang="en-US" b="1" dirty="0">
                <a:latin typeface="Times New Roman" panose="02020603050405020304" pitchFamily="18" charset="0"/>
                <a:cs typeface="Times New Roman" panose="02020603050405020304" pitchFamily="18" charset="0"/>
              </a:rPr>
              <a:t>Confidentiality</a:t>
            </a:r>
            <a:r>
              <a:rPr lang="en-US" dirty="0">
                <a:latin typeface="Times New Roman" panose="02020603050405020304" pitchFamily="18" charset="0"/>
                <a:cs typeface="Times New Roman" panose="02020603050405020304" pitchFamily="18" charset="0"/>
              </a:rPr>
              <a:t>)</a:t>
            </a:r>
          </a:p>
          <a:p>
            <a:pPr>
              <a:lnSpc>
                <a:spcPct val="150000"/>
              </a:lnSpc>
              <a:buFont typeface="Arial" panose="020B0604020202020204" pitchFamily="34" charset="0"/>
              <a:buChar char="•"/>
            </a:pPr>
            <a:r>
              <a:rPr lang="en-US" dirty="0">
                <a:latin typeface="Times New Roman" panose="02020603050405020304" pitchFamily="18" charset="0"/>
                <a:cs typeface="Times New Roman" panose="02020603050405020304" pitchFamily="18" charset="0"/>
              </a:rPr>
              <a:t>👤 If the message can be decrypted with the key, the recipient knows it came from the right sender (</a:t>
            </a:r>
            <a:r>
              <a:rPr lang="en-US" b="1" dirty="0">
                <a:latin typeface="Times New Roman" panose="02020603050405020304" pitchFamily="18" charset="0"/>
                <a:cs typeface="Times New Roman" panose="02020603050405020304" pitchFamily="18" charset="0"/>
              </a:rPr>
              <a:t>Authentication</a:t>
            </a:r>
            <a:r>
              <a:rPr lang="en-US" dirty="0">
                <a:latin typeface="Times New Roman" panose="02020603050405020304" pitchFamily="18" charset="0"/>
                <a:cs typeface="Times New Roman" panose="02020603050405020304" pitchFamily="18" charset="0"/>
              </a:rPr>
              <a:t>)</a:t>
            </a:r>
          </a:p>
        </p:txBody>
      </p:sp>
      <p:sp>
        <p:nvSpPr>
          <p:cNvPr id="5" name="TextBox 4">
            <a:extLst>
              <a:ext uri="{FF2B5EF4-FFF2-40B4-BE49-F238E27FC236}">
                <a16:creationId xmlns:a16="http://schemas.microsoft.com/office/drawing/2014/main" id="{F0AAE825-18F8-DF68-14F4-E82EA8F9D3EB}"/>
              </a:ext>
            </a:extLst>
          </p:cNvPr>
          <p:cNvSpPr txBox="1"/>
          <p:nvPr/>
        </p:nvSpPr>
        <p:spPr>
          <a:xfrm>
            <a:off x="665390" y="3032063"/>
            <a:ext cx="6098720" cy="523220"/>
          </a:xfrm>
          <a:prstGeom prst="rect">
            <a:avLst/>
          </a:prstGeom>
          <a:noFill/>
        </p:spPr>
        <p:txBody>
          <a:bodyPr wrap="square">
            <a:spAutoFit/>
          </a:bodyPr>
          <a:lstStyle/>
          <a:p>
            <a:r>
              <a:rPr lang="en-IN" sz="2800" b="1" dirty="0">
                <a:latin typeface="Times New Roman" panose="02020603050405020304" pitchFamily="18" charset="0"/>
                <a:cs typeface="Times New Roman" panose="02020603050405020304" pitchFamily="18" charset="0"/>
              </a:rPr>
              <a:t>Man-in-the-Middle Attack </a:t>
            </a:r>
          </a:p>
        </p:txBody>
      </p:sp>
      <p:sp>
        <p:nvSpPr>
          <p:cNvPr id="7" name="TextBox 6">
            <a:extLst>
              <a:ext uri="{FF2B5EF4-FFF2-40B4-BE49-F238E27FC236}">
                <a16:creationId xmlns:a16="http://schemas.microsoft.com/office/drawing/2014/main" id="{7FD191F4-636A-1B24-C3E5-175BDCB73544}"/>
              </a:ext>
            </a:extLst>
          </p:cNvPr>
          <p:cNvSpPr txBox="1"/>
          <p:nvPr/>
        </p:nvSpPr>
        <p:spPr>
          <a:xfrm>
            <a:off x="746352" y="3600784"/>
            <a:ext cx="10699296" cy="873572"/>
          </a:xfrm>
          <a:prstGeom prst="rect">
            <a:avLst/>
          </a:prstGeom>
          <a:noFill/>
        </p:spPr>
        <p:txBody>
          <a:bodyPr wrap="square">
            <a:spAutoFit/>
          </a:bodyPr>
          <a:lstStyle/>
          <a:p>
            <a:pPr>
              <a:lnSpc>
                <a:spcPct val="150000"/>
              </a:lnSpc>
            </a:pPr>
            <a:r>
              <a:rPr lang="en-US">
                <a:latin typeface="Times New Roman" panose="02020603050405020304" pitchFamily="18" charset="0"/>
                <a:cs typeface="Times New Roman" panose="02020603050405020304" pitchFamily="18" charset="0"/>
              </a:rPr>
              <a:t>The protocol depicted in Figure 10.1 is insecure against a man-in-the-middle attack. Suppose Alice and Bob wish to exchange keys, and Darth is the adversary. The at tack proceeds as follows </a:t>
            </a:r>
            <a:endParaRPr lang="en-IN" dirty="0">
              <a:latin typeface="Times New Roman" panose="02020603050405020304" pitchFamily="18" charset="0"/>
              <a:cs typeface="Times New Roman" panose="02020603050405020304" pitchFamily="18" charset="0"/>
            </a:endParaRPr>
          </a:p>
        </p:txBody>
      </p:sp>
      <p:sp>
        <p:nvSpPr>
          <p:cNvPr id="9" name="TextBox 8">
            <a:extLst>
              <a:ext uri="{FF2B5EF4-FFF2-40B4-BE49-F238E27FC236}">
                <a16:creationId xmlns:a16="http://schemas.microsoft.com/office/drawing/2014/main" id="{A8064DCA-AB3B-63E1-666F-8B4E3F61FC29}"/>
              </a:ext>
            </a:extLst>
          </p:cNvPr>
          <p:cNvSpPr txBox="1"/>
          <p:nvPr/>
        </p:nvSpPr>
        <p:spPr>
          <a:xfrm>
            <a:off x="863374" y="4786700"/>
            <a:ext cx="11040155" cy="1704569"/>
          </a:xfrm>
          <a:prstGeom prst="rect">
            <a:avLst/>
          </a:prstGeom>
          <a:noFill/>
        </p:spPr>
        <p:txBody>
          <a:bodyPr wrap="square">
            <a:spAutoFit/>
          </a:bodyPr>
          <a:lstStyle/>
          <a:p>
            <a:pPr marL="342900" indent="-342900" algn="just">
              <a:lnSpc>
                <a:spcPct val="150000"/>
              </a:lnSpc>
              <a:buAutoNum type="arabicPeriod"/>
            </a:pPr>
            <a:r>
              <a:rPr lang="en-IN" dirty="0">
                <a:latin typeface="Times New Roman" panose="02020603050405020304" pitchFamily="18" charset="0"/>
                <a:cs typeface="Times New Roman" panose="02020603050405020304" pitchFamily="18" charset="0"/>
              </a:rPr>
              <a:t>Darth prepares for the attack by generating two random private keys XD1 and XD2 and then computing the corresponding public keys YD1 and YD2. </a:t>
            </a:r>
          </a:p>
          <a:p>
            <a:pPr algn="just">
              <a:lnSpc>
                <a:spcPct val="150000"/>
              </a:lnSpc>
            </a:pPr>
            <a:r>
              <a:rPr lang="en-IN" dirty="0">
                <a:latin typeface="Times New Roman" panose="02020603050405020304" pitchFamily="18" charset="0"/>
                <a:cs typeface="Times New Roman" panose="02020603050405020304" pitchFamily="18" charset="0"/>
              </a:rPr>
              <a:t>2. Alice transmits YA to Bob.</a:t>
            </a:r>
          </a:p>
          <a:p>
            <a:pPr algn="just">
              <a:lnSpc>
                <a:spcPct val="150000"/>
              </a:lnSpc>
            </a:pPr>
            <a:r>
              <a:rPr lang="en-IN" dirty="0">
                <a:latin typeface="Times New Roman" panose="02020603050405020304" pitchFamily="18" charset="0"/>
                <a:cs typeface="Times New Roman" panose="02020603050405020304" pitchFamily="18" charset="0"/>
              </a:rPr>
              <a:t>3. Darth intercepts YA and transmits YD1 to Bob. Darth also calculates K2 = (YA)XD2 mod q.</a:t>
            </a:r>
          </a:p>
        </p:txBody>
      </p:sp>
    </p:spTree>
    <p:extLst>
      <p:ext uri="{BB962C8B-B14F-4D97-AF65-F5344CB8AC3E}">
        <p14:creationId xmlns:p14="http://schemas.microsoft.com/office/powerpoint/2010/main" val="1703914081"/>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C214E77B-57C8-FD7A-6FE5-B57D2F22CB56}"/>
              </a:ext>
            </a:extLst>
          </p:cNvPr>
          <p:cNvSpPr txBox="1"/>
          <p:nvPr/>
        </p:nvSpPr>
        <p:spPr>
          <a:xfrm>
            <a:off x="882424" y="999915"/>
            <a:ext cx="10466614" cy="2120068"/>
          </a:xfrm>
          <a:prstGeom prst="rect">
            <a:avLst/>
          </a:prstGeom>
          <a:noFill/>
        </p:spPr>
        <p:txBody>
          <a:bodyPr wrap="square">
            <a:spAutoFit/>
          </a:bodyPr>
          <a:lstStyle/>
          <a:p>
            <a:pPr algn="just">
              <a:lnSpc>
                <a:spcPct val="150000"/>
              </a:lnSpc>
            </a:pPr>
            <a:r>
              <a:rPr lang="en-IN" dirty="0">
                <a:latin typeface="Times New Roman" panose="02020603050405020304" pitchFamily="18" charset="0"/>
                <a:cs typeface="Times New Roman" panose="02020603050405020304" pitchFamily="18" charset="0"/>
              </a:rPr>
              <a:t>4. Bob receives YD1 and calculates K1 = (YD1)XB mod q. </a:t>
            </a:r>
          </a:p>
          <a:p>
            <a:pPr algn="just">
              <a:lnSpc>
                <a:spcPct val="150000"/>
              </a:lnSpc>
            </a:pPr>
            <a:r>
              <a:rPr lang="en-IN" dirty="0">
                <a:latin typeface="Times New Roman" panose="02020603050405020304" pitchFamily="18" charset="0"/>
                <a:cs typeface="Times New Roman" panose="02020603050405020304" pitchFamily="18" charset="0"/>
              </a:rPr>
              <a:t>5. Bob transmits YB to Alice.</a:t>
            </a:r>
          </a:p>
          <a:p>
            <a:pPr algn="just">
              <a:lnSpc>
                <a:spcPct val="150000"/>
              </a:lnSpc>
            </a:pPr>
            <a:r>
              <a:rPr lang="en-IN" dirty="0">
                <a:latin typeface="Times New Roman" panose="02020603050405020304" pitchFamily="18" charset="0"/>
                <a:cs typeface="Times New Roman" panose="02020603050405020304" pitchFamily="18" charset="0"/>
              </a:rPr>
              <a:t> 6. Darth intercepts YB and transmits YD2 to Alice. Darth calculates </a:t>
            </a:r>
          </a:p>
          <a:p>
            <a:pPr algn="just">
              <a:lnSpc>
                <a:spcPct val="150000"/>
              </a:lnSpc>
            </a:pPr>
            <a:r>
              <a:rPr lang="en-IN" dirty="0">
                <a:latin typeface="Times New Roman" panose="02020603050405020304" pitchFamily="18" charset="0"/>
                <a:cs typeface="Times New Roman" panose="02020603050405020304" pitchFamily="18" charset="0"/>
              </a:rPr>
              <a:t>      K1 = (YB)XD1 mod q. </a:t>
            </a:r>
          </a:p>
          <a:p>
            <a:pPr algn="just">
              <a:lnSpc>
                <a:spcPct val="150000"/>
              </a:lnSpc>
            </a:pPr>
            <a:r>
              <a:rPr lang="en-IN" dirty="0">
                <a:latin typeface="Times New Roman" panose="02020603050405020304" pitchFamily="18" charset="0"/>
                <a:cs typeface="Times New Roman" panose="02020603050405020304" pitchFamily="18" charset="0"/>
              </a:rPr>
              <a:t>7. Alice receives YD2 and calculates K2 = (YD2)XA mod q</a:t>
            </a:r>
          </a:p>
        </p:txBody>
      </p:sp>
      <p:sp>
        <p:nvSpPr>
          <p:cNvPr id="7" name="TextBox 6">
            <a:extLst>
              <a:ext uri="{FF2B5EF4-FFF2-40B4-BE49-F238E27FC236}">
                <a16:creationId xmlns:a16="http://schemas.microsoft.com/office/drawing/2014/main" id="{FA0F8452-74E5-46CF-CD25-591661876B5F}"/>
              </a:ext>
            </a:extLst>
          </p:cNvPr>
          <p:cNvSpPr txBox="1"/>
          <p:nvPr/>
        </p:nvSpPr>
        <p:spPr>
          <a:xfrm>
            <a:off x="882424" y="3119983"/>
            <a:ext cx="10617653" cy="1289071"/>
          </a:xfrm>
          <a:prstGeom prst="rect">
            <a:avLst/>
          </a:prstGeom>
          <a:noFill/>
        </p:spPr>
        <p:txBody>
          <a:bodyPr wrap="square">
            <a:spAutoFit/>
          </a:bodyPr>
          <a:lstStyle/>
          <a:p>
            <a:pPr algn="just">
              <a:lnSpc>
                <a:spcPct val="150000"/>
              </a:lnSpc>
            </a:pPr>
            <a:r>
              <a:rPr lang="en-US" dirty="0">
                <a:latin typeface="Times New Roman" panose="02020603050405020304" pitchFamily="18" charset="0"/>
                <a:cs typeface="Times New Roman" panose="02020603050405020304" pitchFamily="18" charset="0"/>
              </a:rPr>
              <a:t>At this point, Bob and Alice think that they share a secret key, but instead Bob and Darth share secret key K1 and Alice and Darth share secret key K2. All future communication between Bob and Alice is compromised in the following way</a:t>
            </a:r>
            <a:endParaRPr lang="en-IN" dirty="0">
              <a:latin typeface="Times New Roman" panose="02020603050405020304" pitchFamily="18" charset="0"/>
              <a:cs typeface="Times New Roman" panose="02020603050405020304" pitchFamily="18" charset="0"/>
            </a:endParaRPr>
          </a:p>
        </p:txBody>
      </p:sp>
      <p:sp>
        <p:nvSpPr>
          <p:cNvPr id="9" name="TextBox 8">
            <a:extLst>
              <a:ext uri="{FF2B5EF4-FFF2-40B4-BE49-F238E27FC236}">
                <a16:creationId xmlns:a16="http://schemas.microsoft.com/office/drawing/2014/main" id="{9EF727CC-DE4C-D20A-5955-CE112916CFDC}"/>
              </a:ext>
            </a:extLst>
          </p:cNvPr>
          <p:cNvSpPr txBox="1"/>
          <p:nvPr/>
        </p:nvSpPr>
        <p:spPr>
          <a:xfrm>
            <a:off x="882424" y="4409054"/>
            <a:ext cx="10955790" cy="2120068"/>
          </a:xfrm>
          <a:prstGeom prst="rect">
            <a:avLst/>
          </a:prstGeom>
          <a:noFill/>
        </p:spPr>
        <p:txBody>
          <a:bodyPr wrap="square">
            <a:spAutoFit/>
          </a:bodyPr>
          <a:lstStyle/>
          <a:p>
            <a:pPr marL="342900" indent="-342900">
              <a:lnSpc>
                <a:spcPct val="150000"/>
              </a:lnSpc>
              <a:buAutoNum type="arabicPeriod"/>
            </a:pPr>
            <a:r>
              <a:rPr lang="en-US" dirty="0">
                <a:latin typeface="Times New Roman" panose="02020603050405020304" pitchFamily="18" charset="0"/>
                <a:cs typeface="Times New Roman" panose="02020603050405020304" pitchFamily="18" charset="0"/>
              </a:rPr>
              <a:t>Alice sends an encrypted message M: E(K2, M). </a:t>
            </a:r>
          </a:p>
          <a:p>
            <a:pPr>
              <a:lnSpc>
                <a:spcPct val="150000"/>
              </a:lnSpc>
            </a:pPr>
            <a:r>
              <a:rPr lang="en-US" dirty="0">
                <a:latin typeface="Times New Roman" panose="02020603050405020304" pitchFamily="18" charset="0"/>
                <a:cs typeface="Times New Roman" panose="02020603050405020304" pitchFamily="18" charset="0"/>
              </a:rPr>
              <a:t>2. Darth intercepts the encrypted message and decrypts it to recover M. </a:t>
            </a:r>
          </a:p>
          <a:p>
            <a:pPr>
              <a:lnSpc>
                <a:spcPct val="150000"/>
              </a:lnSpc>
            </a:pPr>
            <a:r>
              <a:rPr lang="en-US" dirty="0">
                <a:latin typeface="Times New Roman" panose="02020603050405020304" pitchFamily="18" charset="0"/>
                <a:cs typeface="Times New Roman" panose="02020603050405020304" pitchFamily="18" charset="0"/>
              </a:rPr>
              <a:t>3. Darth sends Bob E(K1, M) or E(K1, M=), where M= is any message. In the first case, Darth simply wants to eavesdrop on the communication without altering it. In the second case, Darth wants to modify the message going to Bob.</a:t>
            </a:r>
            <a:endParaRPr lang="en-IN"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984748912"/>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F4F46366-8857-2737-D7A3-2508186A7152}"/>
              </a:ext>
            </a:extLst>
          </p:cNvPr>
          <p:cNvPicPr>
            <a:picLocks noChangeAspect="1"/>
          </p:cNvPicPr>
          <p:nvPr/>
        </p:nvPicPr>
        <p:blipFill>
          <a:blip r:embed="rId2"/>
          <a:stretch>
            <a:fillRect/>
          </a:stretch>
        </p:blipFill>
        <p:spPr>
          <a:xfrm>
            <a:off x="3675961" y="659875"/>
            <a:ext cx="4930711" cy="5744995"/>
          </a:xfrm>
          <a:prstGeom prst="rect">
            <a:avLst/>
          </a:prstGeom>
        </p:spPr>
      </p:pic>
    </p:spTree>
    <p:extLst>
      <p:ext uri="{BB962C8B-B14F-4D97-AF65-F5344CB8AC3E}">
        <p14:creationId xmlns:p14="http://schemas.microsoft.com/office/powerpoint/2010/main" val="22271076"/>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6A639EBB-AA98-ADB9-470E-31BC3741D561}"/>
              </a:ext>
            </a:extLst>
          </p:cNvPr>
          <p:cNvSpPr txBox="1"/>
          <p:nvPr/>
        </p:nvSpPr>
        <p:spPr>
          <a:xfrm>
            <a:off x="514391" y="1149240"/>
            <a:ext cx="6780439" cy="523220"/>
          </a:xfrm>
          <a:prstGeom prst="rect">
            <a:avLst/>
          </a:prstGeom>
          <a:noFill/>
        </p:spPr>
        <p:txBody>
          <a:bodyPr wrap="square">
            <a:spAutoFit/>
          </a:bodyPr>
          <a:lstStyle/>
          <a:p>
            <a:r>
              <a:rPr lang="en-IN" sz="2800" b="1" dirty="0">
                <a:latin typeface="Times New Roman" panose="02020603050405020304" pitchFamily="18" charset="0"/>
                <a:cs typeface="Times New Roman" panose="02020603050405020304" pitchFamily="18" charset="0"/>
              </a:rPr>
              <a:t>ELLIPTIC CURVE CRYPTOGRAPHY </a:t>
            </a:r>
          </a:p>
        </p:txBody>
      </p:sp>
      <p:sp>
        <p:nvSpPr>
          <p:cNvPr id="9" name="TextBox 8">
            <a:extLst>
              <a:ext uri="{FF2B5EF4-FFF2-40B4-BE49-F238E27FC236}">
                <a16:creationId xmlns:a16="http://schemas.microsoft.com/office/drawing/2014/main" id="{BFAF6C9A-4658-9D45-B342-869AE82E1FEE}"/>
              </a:ext>
            </a:extLst>
          </p:cNvPr>
          <p:cNvSpPr txBox="1"/>
          <p:nvPr/>
        </p:nvSpPr>
        <p:spPr>
          <a:xfrm>
            <a:off x="514391" y="1971244"/>
            <a:ext cx="10846253" cy="2535566"/>
          </a:xfrm>
          <a:prstGeom prst="rect">
            <a:avLst/>
          </a:prstGeom>
          <a:noFill/>
        </p:spPr>
        <p:txBody>
          <a:bodyPr wrap="square">
            <a:spAutoFit/>
          </a:bodyPr>
          <a:lstStyle/>
          <a:p>
            <a:pPr marL="285750" indent="-285750" algn="just">
              <a:lnSpc>
                <a:spcPct val="150000"/>
              </a:lnSpc>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The addition operation in ECC is the counterpart of modular multiplication in RSA, and multiple addition is the counterpart of modular exponentiation.</a:t>
            </a:r>
          </a:p>
          <a:p>
            <a:pPr marL="285750" indent="-285750" algn="just">
              <a:lnSpc>
                <a:spcPct val="150000"/>
              </a:lnSpc>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To form a cryptographic system using elliptic curves, we need to find a “hard problem” corresponding to factoring the product of two primes or taking the discrete logarithm.</a:t>
            </a:r>
            <a:endParaRPr lang="en-IN" dirty="0">
              <a:latin typeface="Times New Roman" panose="02020603050405020304" pitchFamily="18" charset="0"/>
              <a:cs typeface="Times New Roman" panose="02020603050405020304" pitchFamily="18" charset="0"/>
            </a:endParaRPr>
          </a:p>
          <a:p>
            <a:pPr marL="285750" indent="-285750" algn="just">
              <a:lnSpc>
                <a:spcPct val="150000"/>
              </a:lnSpc>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Consider the equation Q = kP where Q, P ∈ E</a:t>
            </a:r>
            <a:r>
              <a:rPr lang="en-US" sz="1200" dirty="0">
                <a:latin typeface="Times New Roman" panose="02020603050405020304" pitchFamily="18" charset="0"/>
                <a:cs typeface="Times New Roman" panose="02020603050405020304" pitchFamily="18" charset="0"/>
              </a:rPr>
              <a:t>P</a:t>
            </a:r>
            <a:r>
              <a:rPr lang="en-US" dirty="0">
                <a:latin typeface="Times New Roman" panose="02020603050405020304" pitchFamily="18" charset="0"/>
                <a:cs typeface="Times New Roman" panose="02020603050405020304" pitchFamily="18" charset="0"/>
              </a:rPr>
              <a:t>(a, b) and k 6 p. It is relatively easy to calculate Q given k and P, but it is hard to determine k given Q and P. This is called the discrete logarithm problem for elliptic curves.</a:t>
            </a:r>
          </a:p>
        </p:txBody>
      </p:sp>
    </p:spTree>
    <p:extLst>
      <p:ext uri="{BB962C8B-B14F-4D97-AF65-F5344CB8AC3E}">
        <p14:creationId xmlns:p14="http://schemas.microsoft.com/office/powerpoint/2010/main" val="2130250456"/>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20C5DA0D-2D5E-6D4F-EA8C-E0D2BC8775BE}"/>
              </a:ext>
            </a:extLst>
          </p:cNvPr>
          <p:cNvSpPr txBox="1"/>
          <p:nvPr/>
        </p:nvSpPr>
        <p:spPr>
          <a:xfrm>
            <a:off x="820426" y="1294164"/>
            <a:ext cx="7515225" cy="523220"/>
          </a:xfrm>
          <a:prstGeom prst="rect">
            <a:avLst/>
          </a:prstGeom>
          <a:noFill/>
        </p:spPr>
        <p:txBody>
          <a:bodyPr wrap="square">
            <a:spAutoFit/>
          </a:bodyPr>
          <a:lstStyle/>
          <a:p>
            <a:r>
              <a:rPr lang="en-US" sz="2800" b="1" dirty="0">
                <a:latin typeface="Times New Roman" panose="02020603050405020304" pitchFamily="18" charset="0"/>
                <a:cs typeface="Times New Roman" panose="02020603050405020304" pitchFamily="18" charset="0"/>
              </a:rPr>
              <a:t>Analog of Diffie–Hellman Key Exchange </a:t>
            </a:r>
            <a:endParaRPr lang="en-IN" sz="2800" b="1" dirty="0">
              <a:latin typeface="Times New Roman" panose="02020603050405020304" pitchFamily="18" charset="0"/>
              <a:cs typeface="Times New Roman" panose="02020603050405020304" pitchFamily="18" charset="0"/>
            </a:endParaRPr>
          </a:p>
        </p:txBody>
      </p:sp>
      <p:sp>
        <p:nvSpPr>
          <p:cNvPr id="5" name="TextBox 4">
            <a:extLst>
              <a:ext uri="{FF2B5EF4-FFF2-40B4-BE49-F238E27FC236}">
                <a16:creationId xmlns:a16="http://schemas.microsoft.com/office/drawing/2014/main" id="{7251B992-1716-7BDA-0168-9A079E2E5708}"/>
              </a:ext>
            </a:extLst>
          </p:cNvPr>
          <p:cNvSpPr txBox="1"/>
          <p:nvPr/>
        </p:nvSpPr>
        <p:spPr>
          <a:xfrm>
            <a:off x="696405" y="2179612"/>
            <a:ext cx="10205357" cy="2951064"/>
          </a:xfrm>
          <a:prstGeom prst="rect">
            <a:avLst/>
          </a:prstGeom>
          <a:noFill/>
        </p:spPr>
        <p:txBody>
          <a:bodyPr wrap="square">
            <a:spAutoFit/>
          </a:bodyPr>
          <a:lstStyle/>
          <a:p>
            <a:pPr marL="285750" indent="-285750" algn="just">
              <a:lnSpc>
                <a:spcPct val="150000"/>
              </a:lnSpc>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Key exchange using elliptic curves can be done in the following manner.</a:t>
            </a:r>
          </a:p>
          <a:p>
            <a:pPr marL="285750" indent="-285750" algn="just">
              <a:lnSpc>
                <a:spcPct val="150000"/>
              </a:lnSpc>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First pick a large integer q, which is either a prime number p or an integer of the form 2m, and elliptic curve parameters a and b for Equation (10.5) or Equation (10.7). This defines the elliptic group of points Eq(a, b).</a:t>
            </a:r>
          </a:p>
          <a:p>
            <a:pPr marL="285750" indent="-285750" algn="just">
              <a:lnSpc>
                <a:spcPct val="150000"/>
              </a:lnSpc>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Next, pick a base point G = (x1, y1) in Ep(a, b) whose order is a very large value n. </a:t>
            </a:r>
          </a:p>
          <a:p>
            <a:pPr marL="285750" indent="-285750" algn="just">
              <a:lnSpc>
                <a:spcPct val="150000"/>
              </a:lnSpc>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The order n of a point G on an elliptic curve is the smallest positive integer n such that </a:t>
            </a:r>
            <a:r>
              <a:rPr lang="en-US" dirty="0" err="1">
                <a:latin typeface="Times New Roman" panose="02020603050405020304" pitchFamily="18" charset="0"/>
                <a:cs typeface="Times New Roman" panose="02020603050405020304" pitchFamily="18" charset="0"/>
              </a:rPr>
              <a:t>nG</a:t>
            </a:r>
            <a:r>
              <a:rPr lang="en-US" dirty="0">
                <a:latin typeface="Times New Roman" panose="02020603050405020304" pitchFamily="18" charset="0"/>
                <a:cs typeface="Times New Roman" panose="02020603050405020304" pitchFamily="18" charset="0"/>
              </a:rPr>
              <a:t> = 0 and G are parameters of the cryptosystem known to all participants.</a:t>
            </a:r>
            <a:endParaRPr lang="en-IN"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23788419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AB0465C3-B072-F85C-415A-24E30539B1D9}"/>
              </a:ext>
            </a:extLst>
          </p:cNvPr>
          <p:cNvSpPr txBox="1"/>
          <p:nvPr/>
        </p:nvSpPr>
        <p:spPr>
          <a:xfrm>
            <a:off x="449179" y="1095816"/>
            <a:ext cx="11293642" cy="1704569"/>
          </a:xfrm>
          <a:prstGeom prst="rect">
            <a:avLst/>
          </a:prstGeom>
          <a:noFill/>
        </p:spPr>
        <p:txBody>
          <a:bodyPr wrap="square">
            <a:spAutoFit/>
          </a:bodyPr>
          <a:lstStyle/>
          <a:p>
            <a:pPr marL="285750" indent="-285750" algn="just">
              <a:lnSpc>
                <a:spcPct val="150000"/>
              </a:lnSpc>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This notation, explained more fully in Chapter 4, simply means that (p mod 4) = (q mod 4) = 3.</a:t>
            </a:r>
          </a:p>
          <a:p>
            <a:pPr marL="285750" indent="-285750" algn="just">
              <a:lnSpc>
                <a:spcPct val="150000"/>
              </a:lnSpc>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For example, the prime numbers 7 and 11 satisfy 7 K 11 K 3(mod 4). Let n = p * q. Next, choose a random number s, such that s is relatively prime to n; this is equivalent to saying that neither p nor q is a factor of s.</a:t>
            </a:r>
          </a:p>
          <a:p>
            <a:pPr marL="285750" indent="-285750" algn="just">
              <a:lnSpc>
                <a:spcPct val="150000"/>
              </a:lnSpc>
              <a:buFont typeface="Wingdings" panose="05000000000000000000" pitchFamily="2" charset="2"/>
              <a:buChar char="Ø"/>
            </a:pPr>
            <a:endParaRPr lang="en-IN" dirty="0">
              <a:latin typeface="Times New Roman" panose="02020603050405020304" pitchFamily="18" charset="0"/>
              <a:cs typeface="Times New Roman" panose="02020603050405020304" pitchFamily="18" charset="0"/>
            </a:endParaRPr>
          </a:p>
        </p:txBody>
      </p:sp>
      <p:sp>
        <p:nvSpPr>
          <p:cNvPr id="5" name="TextBox 4">
            <a:extLst>
              <a:ext uri="{FF2B5EF4-FFF2-40B4-BE49-F238E27FC236}">
                <a16:creationId xmlns:a16="http://schemas.microsoft.com/office/drawing/2014/main" id="{17E4BCB2-C692-75A8-3440-FB90DEBD05E3}"/>
              </a:ext>
            </a:extLst>
          </p:cNvPr>
          <p:cNvSpPr txBox="1"/>
          <p:nvPr/>
        </p:nvSpPr>
        <p:spPr>
          <a:xfrm>
            <a:off x="561474" y="2431053"/>
            <a:ext cx="11069052" cy="369332"/>
          </a:xfrm>
          <a:prstGeom prst="rect">
            <a:avLst/>
          </a:prstGeom>
          <a:noFill/>
        </p:spPr>
        <p:txBody>
          <a:bodyPr wrap="square">
            <a:spAutoFit/>
          </a:bodyPr>
          <a:lstStyle/>
          <a:p>
            <a:r>
              <a:rPr lang="en-US" dirty="0">
                <a:latin typeface="Times New Roman" panose="02020603050405020304" pitchFamily="18" charset="0"/>
                <a:cs typeface="Times New Roman" panose="02020603050405020304" pitchFamily="18" charset="0"/>
              </a:rPr>
              <a:t>Then the BBS genera tor produces a sequence of bits Bi according to the following algorithm:</a:t>
            </a:r>
            <a:endParaRPr lang="en-IN" dirty="0">
              <a:latin typeface="Times New Roman" panose="02020603050405020304" pitchFamily="18" charset="0"/>
              <a:cs typeface="Times New Roman" panose="02020603050405020304" pitchFamily="18" charset="0"/>
            </a:endParaRPr>
          </a:p>
        </p:txBody>
      </p:sp>
      <p:pic>
        <p:nvPicPr>
          <p:cNvPr id="7" name="Picture 6">
            <a:extLst>
              <a:ext uri="{FF2B5EF4-FFF2-40B4-BE49-F238E27FC236}">
                <a16:creationId xmlns:a16="http://schemas.microsoft.com/office/drawing/2014/main" id="{B729D832-7BAE-EB88-3B56-728E382C8260}"/>
              </a:ext>
            </a:extLst>
          </p:cNvPr>
          <p:cNvPicPr>
            <a:picLocks noChangeAspect="1"/>
          </p:cNvPicPr>
          <p:nvPr/>
        </p:nvPicPr>
        <p:blipFill>
          <a:blip r:embed="rId2"/>
          <a:stretch>
            <a:fillRect/>
          </a:stretch>
        </p:blipFill>
        <p:spPr>
          <a:xfrm>
            <a:off x="3898232" y="3056116"/>
            <a:ext cx="2975058" cy="1292583"/>
          </a:xfrm>
          <a:prstGeom prst="rect">
            <a:avLst/>
          </a:prstGeom>
        </p:spPr>
      </p:pic>
      <p:sp>
        <p:nvSpPr>
          <p:cNvPr id="9" name="TextBox 8">
            <a:extLst>
              <a:ext uri="{FF2B5EF4-FFF2-40B4-BE49-F238E27FC236}">
                <a16:creationId xmlns:a16="http://schemas.microsoft.com/office/drawing/2014/main" id="{95C7F962-697B-CBB5-0E78-52BEC77BDC31}"/>
              </a:ext>
            </a:extLst>
          </p:cNvPr>
          <p:cNvSpPr txBox="1"/>
          <p:nvPr/>
        </p:nvSpPr>
        <p:spPr>
          <a:xfrm>
            <a:off x="861887" y="4490830"/>
            <a:ext cx="10468226" cy="873572"/>
          </a:xfrm>
          <a:prstGeom prst="rect">
            <a:avLst/>
          </a:prstGeom>
          <a:noFill/>
        </p:spPr>
        <p:txBody>
          <a:bodyPr wrap="square">
            <a:spAutoFit/>
          </a:bodyPr>
          <a:lstStyle/>
          <a:p>
            <a:pPr algn="just">
              <a:lnSpc>
                <a:spcPct val="150000"/>
              </a:lnSpc>
            </a:pPr>
            <a:r>
              <a:rPr lang="en-US" dirty="0">
                <a:latin typeface="Times New Roman" panose="02020603050405020304" pitchFamily="18" charset="0"/>
                <a:cs typeface="Times New Roman" panose="02020603050405020304" pitchFamily="18" charset="0"/>
              </a:rPr>
              <a:t>Thus, the least significant bit is taken at each iteration. Table 8.1 shows an example of BBS operation. Here, n = 192649 = 383 * 503, and the seed s = 101355.</a:t>
            </a:r>
            <a:endParaRPr lang="en-IN"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672373108"/>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EEC270DD-EB17-E8C5-A8E6-7E087C3C1F02}"/>
              </a:ext>
            </a:extLst>
          </p:cNvPr>
          <p:cNvSpPr txBox="1"/>
          <p:nvPr/>
        </p:nvSpPr>
        <p:spPr>
          <a:xfrm>
            <a:off x="906615" y="1316800"/>
            <a:ext cx="6098720" cy="523220"/>
          </a:xfrm>
          <a:prstGeom prst="rect">
            <a:avLst/>
          </a:prstGeom>
          <a:noFill/>
        </p:spPr>
        <p:txBody>
          <a:bodyPr wrap="square">
            <a:spAutoFit/>
          </a:bodyPr>
          <a:lstStyle/>
          <a:p>
            <a:r>
              <a:rPr lang="en-IN" sz="2800" b="1" dirty="0">
                <a:latin typeface="Times New Roman" panose="02020603050405020304" pitchFamily="18" charset="0"/>
                <a:cs typeface="Times New Roman" panose="02020603050405020304" pitchFamily="18" charset="0"/>
              </a:rPr>
              <a:t>Elliptic Curve Encryption/Decryption </a:t>
            </a:r>
          </a:p>
        </p:txBody>
      </p:sp>
      <p:sp>
        <p:nvSpPr>
          <p:cNvPr id="5" name="TextBox 4">
            <a:extLst>
              <a:ext uri="{FF2B5EF4-FFF2-40B4-BE49-F238E27FC236}">
                <a16:creationId xmlns:a16="http://schemas.microsoft.com/office/drawing/2014/main" id="{55C4EE1B-DACE-C619-24DA-C5026314B980}"/>
              </a:ext>
            </a:extLst>
          </p:cNvPr>
          <p:cNvSpPr txBox="1"/>
          <p:nvPr/>
        </p:nvSpPr>
        <p:spPr>
          <a:xfrm>
            <a:off x="812347" y="1632857"/>
            <a:ext cx="10548257" cy="1289071"/>
          </a:xfrm>
          <a:prstGeom prst="rect">
            <a:avLst/>
          </a:prstGeom>
          <a:noFill/>
        </p:spPr>
        <p:txBody>
          <a:bodyPr wrap="square">
            <a:spAutoFit/>
          </a:bodyPr>
          <a:lstStyle/>
          <a:p>
            <a:pPr algn="just">
              <a:lnSpc>
                <a:spcPct val="150000"/>
              </a:lnSpc>
            </a:pPr>
            <a:r>
              <a:rPr lang="en-US" dirty="0">
                <a:latin typeface="Times New Roman" panose="02020603050405020304" pitchFamily="18" charset="0"/>
                <a:cs typeface="Times New Roman" panose="02020603050405020304" pitchFamily="18" charset="0"/>
              </a:rPr>
              <a:t>Several approaches to encryption/decryption using elliptic curves have been analyzed in the literature. In this subsection, we look at perhaps the simplest. The first task in this system is to encode the plaintext message m to be sent as an (x, y) point Pm</a:t>
            </a:r>
            <a:endParaRPr lang="en-IN" dirty="0">
              <a:latin typeface="Times New Roman" panose="02020603050405020304" pitchFamily="18" charset="0"/>
              <a:cs typeface="Times New Roman" panose="02020603050405020304" pitchFamily="18" charset="0"/>
            </a:endParaRPr>
          </a:p>
        </p:txBody>
      </p:sp>
      <p:pic>
        <p:nvPicPr>
          <p:cNvPr id="7" name="Picture 6">
            <a:extLst>
              <a:ext uri="{FF2B5EF4-FFF2-40B4-BE49-F238E27FC236}">
                <a16:creationId xmlns:a16="http://schemas.microsoft.com/office/drawing/2014/main" id="{07EA09A1-9767-3A79-5CCE-18362A8D1462}"/>
              </a:ext>
            </a:extLst>
          </p:cNvPr>
          <p:cNvPicPr>
            <a:picLocks noChangeAspect="1"/>
          </p:cNvPicPr>
          <p:nvPr/>
        </p:nvPicPr>
        <p:blipFill>
          <a:blip r:embed="rId2"/>
          <a:stretch>
            <a:fillRect/>
          </a:stretch>
        </p:blipFill>
        <p:spPr>
          <a:xfrm>
            <a:off x="3706585" y="2570402"/>
            <a:ext cx="5586105" cy="3839825"/>
          </a:xfrm>
          <a:prstGeom prst="rect">
            <a:avLst/>
          </a:prstGeom>
        </p:spPr>
      </p:pic>
    </p:spTree>
    <p:extLst>
      <p:ext uri="{BB962C8B-B14F-4D97-AF65-F5344CB8AC3E}">
        <p14:creationId xmlns:p14="http://schemas.microsoft.com/office/powerpoint/2010/main" val="4235659889"/>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07502A62-36B3-D842-08B5-5AC495399AE5}"/>
              </a:ext>
            </a:extLst>
          </p:cNvPr>
          <p:cNvSpPr txBox="1"/>
          <p:nvPr/>
        </p:nvSpPr>
        <p:spPr>
          <a:xfrm>
            <a:off x="728556" y="1334398"/>
            <a:ext cx="10482943" cy="1289071"/>
          </a:xfrm>
          <a:prstGeom prst="rect">
            <a:avLst/>
          </a:prstGeom>
          <a:noFill/>
        </p:spPr>
        <p:txBody>
          <a:bodyPr wrap="square">
            <a:spAutoFit/>
          </a:bodyPr>
          <a:lstStyle/>
          <a:p>
            <a:pPr marL="285750" indent="-285750">
              <a:lnSpc>
                <a:spcPct val="150000"/>
              </a:lnSpc>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It is the point Pm that will be encrypted as a ciphertext and subsequently decrypted. </a:t>
            </a:r>
          </a:p>
          <a:p>
            <a:pPr marL="285750" indent="-285750">
              <a:lnSpc>
                <a:spcPct val="150000"/>
              </a:lnSpc>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Note that we cannot simply encode the message as the x or y coordinate of a point, because not all such coordinates are in Eq(a, b); for example, see Table 10.1. </a:t>
            </a:r>
          </a:p>
        </p:txBody>
      </p:sp>
      <p:pic>
        <p:nvPicPr>
          <p:cNvPr id="5" name="Picture 4">
            <a:extLst>
              <a:ext uri="{FF2B5EF4-FFF2-40B4-BE49-F238E27FC236}">
                <a16:creationId xmlns:a16="http://schemas.microsoft.com/office/drawing/2014/main" id="{BF5BEEA9-CD68-DE17-AE5B-39FA0484F596}"/>
              </a:ext>
            </a:extLst>
          </p:cNvPr>
          <p:cNvPicPr>
            <a:picLocks noChangeAspect="1"/>
          </p:cNvPicPr>
          <p:nvPr/>
        </p:nvPicPr>
        <p:blipFill>
          <a:blip r:embed="rId2"/>
          <a:stretch>
            <a:fillRect/>
          </a:stretch>
        </p:blipFill>
        <p:spPr>
          <a:xfrm>
            <a:off x="728556" y="2832054"/>
            <a:ext cx="9387567" cy="3219450"/>
          </a:xfrm>
          <a:prstGeom prst="rect">
            <a:avLst/>
          </a:prstGeom>
        </p:spPr>
      </p:pic>
    </p:spTree>
    <p:extLst>
      <p:ext uri="{BB962C8B-B14F-4D97-AF65-F5344CB8AC3E}">
        <p14:creationId xmlns:p14="http://schemas.microsoft.com/office/powerpoint/2010/main" val="4069087406"/>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8AE9760D-5B3D-FB3E-989C-546B971013B7}"/>
              </a:ext>
            </a:extLst>
          </p:cNvPr>
          <p:cNvSpPr txBox="1"/>
          <p:nvPr/>
        </p:nvSpPr>
        <p:spPr>
          <a:xfrm>
            <a:off x="632731" y="1146287"/>
            <a:ext cx="7449911" cy="523220"/>
          </a:xfrm>
          <a:prstGeom prst="rect">
            <a:avLst/>
          </a:prstGeom>
          <a:noFill/>
        </p:spPr>
        <p:txBody>
          <a:bodyPr wrap="square">
            <a:spAutoFit/>
          </a:bodyPr>
          <a:lstStyle/>
          <a:p>
            <a:r>
              <a:rPr lang="en-US" sz="2800" b="1" dirty="0">
                <a:latin typeface="Times New Roman" panose="02020603050405020304" pitchFamily="18" charset="0"/>
                <a:cs typeface="Times New Roman" panose="02020603050405020304" pitchFamily="18" charset="0"/>
              </a:rPr>
              <a:t>Security of Elliptic Curve Cryptography </a:t>
            </a:r>
            <a:endParaRPr lang="en-IN" sz="2800" b="1" dirty="0">
              <a:latin typeface="Times New Roman" panose="02020603050405020304" pitchFamily="18" charset="0"/>
              <a:cs typeface="Times New Roman" panose="02020603050405020304" pitchFamily="18" charset="0"/>
            </a:endParaRPr>
          </a:p>
        </p:txBody>
      </p:sp>
      <p:sp>
        <p:nvSpPr>
          <p:cNvPr id="5" name="TextBox 4">
            <a:extLst>
              <a:ext uri="{FF2B5EF4-FFF2-40B4-BE49-F238E27FC236}">
                <a16:creationId xmlns:a16="http://schemas.microsoft.com/office/drawing/2014/main" id="{E6412D95-BE5D-3E22-1CC4-24915B7C61B1}"/>
              </a:ext>
            </a:extLst>
          </p:cNvPr>
          <p:cNvSpPr txBox="1"/>
          <p:nvPr/>
        </p:nvSpPr>
        <p:spPr>
          <a:xfrm>
            <a:off x="632731" y="1669507"/>
            <a:ext cx="10601326" cy="5028556"/>
          </a:xfrm>
          <a:prstGeom prst="rect">
            <a:avLst/>
          </a:prstGeom>
          <a:noFill/>
        </p:spPr>
        <p:txBody>
          <a:bodyPr wrap="square">
            <a:spAutoFit/>
          </a:bodyPr>
          <a:lstStyle/>
          <a:p>
            <a:pPr>
              <a:lnSpc>
                <a:spcPct val="150000"/>
              </a:lnSpc>
              <a:buNone/>
            </a:pPr>
            <a:r>
              <a:rPr lang="en-US" dirty="0">
                <a:latin typeface="Times New Roman" panose="02020603050405020304" pitchFamily="18" charset="0"/>
                <a:cs typeface="Times New Roman" panose="02020603050405020304" pitchFamily="18" charset="0"/>
              </a:rPr>
              <a:t>🌟 What Is ECC?</a:t>
            </a:r>
          </a:p>
          <a:p>
            <a:pPr>
              <a:lnSpc>
                <a:spcPct val="150000"/>
              </a:lnSpc>
              <a:buNone/>
            </a:pPr>
            <a:r>
              <a:rPr lang="en-US" dirty="0">
                <a:latin typeface="Times New Roman" panose="02020603050405020304" pitchFamily="18" charset="0"/>
                <a:cs typeface="Times New Roman" panose="02020603050405020304" pitchFamily="18" charset="0"/>
              </a:rPr>
              <a:t>ECC stands for </a:t>
            </a:r>
            <a:r>
              <a:rPr lang="en-US" b="1" dirty="0">
                <a:latin typeface="Times New Roman" panose="02020603050405020304" pitchFamily="18" charset="0"/>
                <a:cs typeface="Times New Roman" panose="02020603050405020304" pitchFamily="18" charset="0"/>
              </a:rPr>
              <a:t>Elliptic Curve Cryptography</a:t>
            </a:r>
            <a:r>
              <a:rPr lang="en-US" dirty="0">
                <a:latin typeface="Times New Roman" panose="02020603050405020304" pitchFamily="18" charset="0"/>
                <a:cs typeface="Times New Roman" panose="02020603050405020304" pitchFamily="18" charset="0"/>
              </a:rPr>
              <a:t>. It’s a way to encrypt messages so that only the person who has the secret key can read it.</a:t>
            </a:r>
          </a:p>
          <a:p>
            <a:pPr>
              <a:lnSpc>
                <a:spcPct val="150000"/>
              </a:lnSpc>
            </a:pPr>
            <a:r>
              <a:rPr lang="en-US" dirty="0">
                <a:latin typeface="Times New Roman" panose="02020603050405020304" pitchFamily="18" charset="0"/>
                <a:cs typeface="Times New Roman" panose="02020603050405020304" pitchFamily="18" charset="0"/>
              </a:rPr>
              <a:t>🧩 The Big Idea</a:t>
            </a:r>
          </a:p>
          <a:p>
            <a:pPr>
              <a:lnSpc>
                <a:spcPct val="150000"/>
              </a:lnSpc>
            </a:pPr>
            <a:r>
              <a:rPr lang="en-US" dirty="0">
                <a:latin typeface="Times New Roman" panose="02020603050405020304" pitchFamily="18" charset="0"/>
                <a:cs typeface="Times New Roman" panose="02020603050405020304" pitchFamily="18" charset="0"/>
              </a:rPr>
              <a:t>Imagine your message is a special </a:t>
            </a:r>
            <a:r>
              <a:rPr lang="en-US" b="1" dirty="0">
                <a:latin typeface="Times New Roman" panose="02020603050405020304" pitchFamily="18" charset="0"/>
                <a:cs typeface="Times New Roman" panose="02020603050405020304" pitchFamily="18" charset="0"/>
              </a:rPr>
              <a:t>point</a:t>
            </a:r>
            <a:r>
              <a:rPr lang="en-US" dirty="0">
                <a:latin typeface="Times New Roman" panose="02020603050405020304" pitchFamily="18" charset="0"/>
                <a:cs typeface="Times New Roman" panose="02020603050405020304" pitchFamily="18" charset="0"/>
              </a:rPr>
              <a:t> on a math curve.</a:t>
            </a:r>
          </a:p>
          <a:p>
            <a:pPr>
              <a:lnSpc>
                <a:spcPct val="150000"/>
              </a:lnSpc>
            </a:pPr>
            <a:r>
              <a:rPr lang="en-US" dirty="0">
                <a:latin typeface="Times New Roman" panose="02020603050405020304" pitchFamily="18" charset="0"/>
                <a:cs typeface="Times New Roman" panose="02020603050405020304" pitchFamily="18" charset="0"/>
              </a:rPr>
              <a:t>You </a:t>
            </a:r>
            <a:r>
              <a:rPr lang="en-US" b="1" dirty="0">
                <a:latin typeface="Times New Roman" panose="02020603050405020304" pitchFamily="18" charset="0"/>
                <a:cs typeface="Times New Roman" panose="02020603050405020304" pitchFamily="18" charset="0"/>
              </a:rPr>
              <a:t>hide</a:t>
            </a:r>
            <a:r>
              <a:rPr lang="en-US" dirty="0">
                <a:latin typeface="Times New Roman" panose="02020603050405020304" pitchFamily="18" charset="0"/>
                <a:cs typeface="Times New Roman" panose="02020603050405020304" pitchFamily="18" charset="0"/>
              </a:rPr>
              <a:t> this point using a secret number (like a password).</a:t>
            </a:r>
          </a:p>
          <a:p>
            <a:pPr>
              <a:lnSpc>
                <a:spcPct val="150000"/>
              </a:lnSpc>
            </a:pPr>
            <a:r>
              <a:rPr lang="en-US" dirty="0">
                <a:latin typeface="Times New Roman" panose="02020603050405020304" pitchFamily="18" charset="0"/>
                <a:cs typeface="Times New Roman" panose="02020603050405020304" pitchFamily="18" charset="0"/>
              </a:rPr>
              <a:t>Only the person with the right key can </a:t>
            </a:r>
            <a:r>
              <a:rPr lang="en-US" b="1" dirty="0">
                <a:latin typeface="Times New Roman" panose="02020603050405020304" pitchFamily="18" charset="0"/>
                <a:cs typeface="Times New Roman" panose="02020603050405020304" pitchFamily="18" charset="0"/>
              </a:rPr>
              <a:t>unhide</a:t>
            </a:r>
            <a:r>
              <a:rPr lang="en-US" dirty="0">
                <a:latin typeface="Times New Roman" panose="02020603050405020304" pitchFamily="18" charset="0"/>
                <a:cs typeface="Times New Roman" panose="02020603050405020304" pitchFamily="18" charset="0"/>
              </a:rPr>
              <a:t> it.</a:t>
            </a:r>
          </a:p>
          <a:p>
            <a:pPr>
              <a:lnSpc>
                <a:spcPct val="150000"/>
              </a:lnSpc>
            </a:pPr>
            <a:r>
              <a:rPr lang="en-US" dirty="0">
                <a:latin typeface="Times New Roman" panose="02020603050405020304" pitchFamily="18" charset="0"/>
                <a:cs typeface="Times New Roman" panose="02020603050405020304" pitchFamily="18" charset="0"/>
              </a:rPr>
              <a:t>🔐 Why Is It Secure?</a:t>
            </a:r>
          </a:p>
          <a:p>
            <a:pPr>
              <a:lnSpc>
                <a:spcPct val="150000"/>
              </a:lnSpc>
            </a:pPr>
            <a:r>
              <a:rPr lang="en-US" dirty="0">
                <a:latin typeface="Times New Roman" panose="02020603050405020304" pitchFamily="18" charset="0"/>
                <a:cs typeface="Times New Roman" panose="02020603050405020304" pitchFamily="18" charset="0"/>
              </a:rPr>
              <a:t>It's hard to guess someone’s secret number by just looking at the result.</a:t>
            </a:r>
          </a:p>
          <a:p>
            <a:pPr>
              <a:lnSpc>
                <a:spcPct val="150000"/>
              </a:lnSpc>
            </a:pPr>
            <a:r>
              <a:rPr lang="en-US" dirty="0">
                <a:latin typeface="Times New Roman" panose="02020603050405020304" pitchFamily="18" charset="0"/>
                <a:cs typeface="Times New Roman" panose="02020603050405020304" pitchFamily="18" charset="0"/>
              </a:rPr>
              <a:t>The problem is called the </a:t>
            </a:r>
            <a:r>
              <a:rPr lang="en-US" b="1" dirty="0">
                <a:latin typeface="Times New Roman" panose="02020603050405020304" pitchFamily="18" charset="0"/>
                <a:cs typeface="Times New Roman" panose="02020603050405020304" pitchFamily="18" charset="0"/>
              </a:rPr>
              <a:t>Elliptic Curve Discrete Logarithm Problem</a:t>
            </a:r>
            <a:r>
              <a:rPr lang="en-US" dirty="0">
                <a:latin typeface="Times New Roman" panose="02020603050405020304" pitchFamily="18" charset="0"/>
                <a:cs typeface="Times New Roman" panose="02020603050405020304" pitchFamily="18" charset="0"/>
              </a:rPr>
              <a:t>.</a:t>
            </a:r>
          </a:p>
          <a:p>
            <a:pPr>
              <a:lnSpc>
                <a:spcPct val="150000"/>
              </a:lnSpc>
            </a:pPr>
            <a:r>
              <a:rPr lang="en-US" dirty="0">
                <a:latin typeface="Times New Roman" panose="02020603050405020304" pitchFamily="18" charset="0"/>
                <a:cs typeface="Times New Roman" panose="02020603050405020304" pitchFamily="18" charset="0"/>
              </a:rPr>
              <a:t>The best way to solve it (called </a:t>
            </a:r>
            <a:r>
              <a:rPr lang="en-US" b="1" dirty="0">
                <a:latin typeface="Times New Roman" panose="02020603050405020304" pitchFamily="18" charset="0"/>
                <a:cs typeface="Times New Roman" panose="02020603050405020304" pitchFamily="18" charset="0"/>
              </a:rPr>
              <a:t>Pollard Rho</a:t>
            </a:r>
            <a:r>
              <a:rPr lang="en-US" dirty="0">
                <a:latin typeface="Times New Roman" panose="02020603050405020304" pitchFamily="18" charset="0"/>
                <a:cs typeface="Times New Roman" panose="02020603050405020304" pitchFamily="18" charset="0"/>
              </a:rPr>
              <a:t>) still takes way too long if the numbers are big enough.</a:t>
            </a:r>
          </a:p>
          <a:p>
            <a:pPr>
              <a:lnSpc>
                <a:spcPct val="150000"/>
              </a:lnSpc>
              <a:buNone/>
            </a:pPr>
            <a:endParaRPr 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472135194"/>
      </p:ext>
    </p:extLst>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755476D6-F790-86D6-60EF-B03486DDF62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41071" y="923018"/>
            <a:ext cx="7320940" cy="2505981"/>
          </a:xfrm>
          <a:prstGeom prst="rect">
            <a:avLst/>
          </a:prstGeom>
        </p:spPr>
      </p:pic>
      <p:sp>
        <p:nvSpPr>
          <p:cNvPr id="5" name="TextBox 4">
            <a:extLst>
              <a:ext uri="{FF2B5EF4-FFF2-40B4-BE49-F238E27FC236}">
                <a16:creationId xmlns:a16="http://schemas.microsoft.com/office/drawing/2014/main" id="{958B3A58-3B50-A4F5-2B03-700BF343B5D3}"/>
              </a:ext>
            </a:extLst>
          </p:cNvPr>
          <p:cNvSpPr txBox="1"/>
          <p:nvPr/>
        </p:nvSpPr>
        <p:spPr>
          <a:xfrm>
            <a:off x="588657" y="3645388"/>
            <a:ext cx="10225768" cy="2535566"/>
          </a:xfrm>
          <a:prstGeom prst="rect">
            <a:avLst/>
          </a:prstGeom>
          <a:noFill/>
        </p:spPr>
        <p:txBody>
          <a:bodyPr wrap="square">
            <a:spAutoFit/>
          </a:bodyPr>
          <a:lstStyle/>
          <a:p>
            <a:pPr algn="just">
              <a:lnSpc>
                <a:spcPct val="150000"/>
              </a:lnSpc>
              <a:buNone/>
            </a:pPr>
            <a:r>
              <a:rPr lang="en-US" dirty="0">
                <a:latin typeface="Times New Roman" panose="02020603050405020304" pitchFamily="18" charset="0"/>
                <a:cs typeface="Times New Roman" panose="02020603050405020304" pitchFamily="18" charset="0"/>
              </a:rPr>
              <a:t>Shorter keys mean:</a:t>
            </a:r>
          </a:p>
          <a:p>
            <a:pPr algn="just">
              <a:lnSpc>
                <a:spcPct val="150000"/>
              </a:lnSpc>
              <a:buFont typeface="Arial" panose="020B0604020202020204" pitchFamily="34" charset="0"/>
              <a:buChar char="•"/>
            </a:pPr>
            <a:r>
              <a:rPr lang="en-US" dirty="0">
                <a:latin typeface="Times New Roman" panose="02020603050405020304" pitchFamily="18" charset="0"/>
                <a:cs typeface="Times New Roman" panose="02020603050405020304" pitchFamily="18" charset="0"/>
              </a:rPr>
              <a:t>Less data to store</a:t>
            </a:r>
          </a:p>
          <a:p>
            <a:pPr algn="just">
              <a:lnSpc>
                <a:spcPct val="150000"/>
              </a:lnSpc>
              <a:buFont typeface="Arial" panose="020B0604020202020204" pitchFamily="34" charset="0"/>
              <a:buChar char="•"/>
            </a:pPr>
            <a:r>
              <a:rPr lang="en-US" dirty="0">
                <a:latin typeface="Times New Roman" panose="02020603050405020304" pitchFamily="18" charset="0"/>
                <a:cs typeface="Times New Roman" panose="02020603050405020304" pitchFamily="18" charset="0"/>
              </a:rPr>
              <a:t>Faster encryption and decryption</a:t>
            </a:r>
          </a:p>
          <a:p>
            <a:pPr algn="just">
              <a:lnSpc>
                <a:spcPct val="150000"/>
              </a:lnSpc>
              <a:buFont typeface="Arial" panose="020B0604020202020204" pitchFamily="34" charset="0"/>
              <a:buChar char="•"/>
            </a:pPr>
            <a:r>
              <a:rPr lang="en-US" dirty="0">
                <a:latin typeface="Times New Roman" panose="02020603050405020304" pitchFamily="18" charset="0"/>
                <a:cs typeface="Times New Roman" panose="02020603050405020304" pitchFamily="18" charset="0"/>
              </a:rPr>
              <a:t>Perfect for phones, websites, and smart devices 📱💻</a:t>
            </a:r>
          </a:p>
          <a:p>
            <a:pPr algn="just">
              <a:lnSpc>
                <a:spcPct val="150000"/>
              </a:lnSpc>
              <a:buNone/>
            </a:pPr>
            <a:r>
              <a:rPr lang="en-US" dirty="0">
                <a:latin typeface="Times New Roman" panose="02020603050405020304" pitchFamily="18" charset="0"/>
                <a:cs typeface="Times New Roman" panose="02020603050405020304" pitchFamily="18" charset="0"/>
              </a:rPr>
              <a:t>ECC is popular because it’s </a:t>
            </a:r>
            <a:r>
              <a:rPr lang="en-US" b="1" dirty="0">
                <a:latin typeface="Times New Roman" panose="02020603050405020304" pitchFamily="18" charset="0"/>
                <a:cs typeface="Times New Roman" panose="02020603050405020304" pitchFamily="18" charset="0"/>
              </a:rPr>
              <a:t>strong, efficient, and perfect for modern tech</a:t>
            </a:r>
            <a:r>
              <a:rPr lang="en-US" dirty="0">
                <a:latin typeface="Times New Roman" panose="02020603050405020304" pitchFamily="18" charset="0"/>
                <a:cs typeface="Times New Roman" panose="02020603050405020304" pitchFamily="18" charset="0"/>
              </a:rPr>
              <a:t>. Want a real-world example, like how it works in WhatsApp or Bitcoin?</a:t>
            </a:r>
          </a:p>
        </p:txBody>
      </p:sp>
    </p:spTree>
    <p:extLst>
      <p:ext uri="{BB962C8B-B14F-4D97-AF65-F5344CB8AC3E}">
        <p14:creationId xmlns:p14="http://schemas.microsoft.com/office/powerpoint/2010/main" val="1451057676"/>
      </p:ext>
    </p:extLst>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1753F0-CC1F-9553-DB02-CC5162AE4D57}"/>
              </a:ext>
            </a:extLst>
          </p:cNvPr>
          <p:cNvSpPr>
            <a:spLocks noGrp="1"/>
          </p:cNvSpPr>
          <p:nvPr>
            <p:ph type="ctrTitle" idx="4294967295"/>
          </p:nvPr>
        </p:nvSpPr>
        <p:spPr>
          <a:xfrm>
            <a:off x="687739" y="2503937"/>
            <a:ext cx="10231676" cy="1211586"/>
          </a:xfrm>
          <a:prstGeom prst="rect">
            <a:avLst/>
          </a:prstGeom>
        </p:spPr>
        <p:txBody>
          <a:bodyPr>
            <a:noAutofit/>
          </a:bodyPr>
          <a:lstStyle/>
          <a:p>
            <a:br>
              <a:rPr lang="en-US" sz="2400" b="1" dirty="0">
                <a:solidFill>
                  <a:srgbClr val="002060"/>
                </a:solidFill>
                <a:latin typeface="Times New Roman" panose="02020603050405020304" pitchFamily="18" charset="0"/>
                <a:cs typeface="Times New Roman" panose="02020603050405020304" pitchFamily="18" charset="0"/>
              </a:rPr>
            </a:br>
            <a:br>
              <a:rPr lang="en-US" sz="2400" b="1" dirty="0">
                <a:solidFill>
                  <a:srgbClr val="002060"/>
                </a:solidFill>
                <a:latin typeface="Times New Roman" panose="02020603050405020304" pitchFamily="18" charset="0"/>
                <a:cs typeface="Times New Roman" panose="02020603050405020304" pitchFamily="18" charset="0"/>
              </a:rPr>
            </a:br>
            <a:br>
              <a:rPr lang="en-US" sz="2400" b="1" dirty="0">
                <a:solidFill>
                  <a:srgbClr val="002060"/>
                </a:solidFill>
                <a:latin typeface="Times New Roman" panose="02020603050405020304" pitchFamily="18" charset="0"/>
                <a:cs typeface="Times New Roman" panose="02020603050405020304" pitchFamily="18" charset="0"/>
              </a:rPr>
            </a:br>
            <a:br>
              <a:rPr lang="en-US" sz="2400" b="1" dirty="0">
                <a:solidFill>
                  <a:srgbClr val="002060"/>
                </a:solidFill>
                <a:latin typeface="Times New Roman" panose="02020603050405020304" pitchFamily="18" charset="0"/>
                <a:cs typeface="Times New Roman" panose="02020603050405020304" pitchFamily="18" charset="0"/>
              </a:rPr>
            </a:br>
            <a:br>
              <a:rPr lang="en-US" sz="2400" b="1" dirty="0">
                <a:solidFill>
                  <a:srgbClr val="002060"/>
                </a:solidFill>
                <a:latin typeface="Times New Roman" panose="02020603050405020304" pitchFamily="18" charset="0"/>
                <a:cs typeface="Times New Roman" panose="02020603050405020304" pitchFamily="18" charset="0"/>
              </a:rPr>
            </a:br>
            <a:br>
              <a:rPr lang="en-US" sz="2400" b="1" dirty="0">
                <a:solidFill>
                  <a:srgbClr val="002060"/>
                </a:solidFill>
                <a:latin typeface="Times New Roman" panose="02020603050405020304" pitchFamily="18" charset="0"/>
                <a:cs typeface="Times New Roman" panose="02020603050405020304" pitchFamily="18" charset="0"/>
              </a:rPr>
            </a:br>
            <a:endParaRPr lang="en-US" sz="2400" dirty="0"/>
          </a:p>
        </p:txBody>
      </p:sp>
      <p:sp>
        <p:nvSpPr>
          <p:cNvPr id="5" name="Subtitle 2">
            <a:extLst>
              <a:ext uri="{FF2B5EF4-FFF2-40B4-BE49-F238E27FC236}">
                <a16:creationId xmlns:a16="http://schemas.microsoft.com/office/drawing/2014/main" id="{97E971F2-9E26-AC7C-6B50-66A4E6DAD1F6}"/>
              </a:ext>
            </a:extLst>
          </p:cNvPr>
          <p:cNvSpPr txBox="1">
            <a:spLocks/>
          </p:cNvSpPr>
          <p:nvPr/>
        </p:nvSpPr>
        <p:spPr>
          <a:xfrm>
            <a:off x="1356757" y="1890414"/>
            <a:ext cx="9144000" cy="1655762"/>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endParaRPr lang="en-US" dirty="0">
              <a:solidFill>
                <a:prstClr val="black"/>
              </a:solidFill>
              <a:latin typeface="Times New Roman"/>
            </a:endParaRPr>
          </a:p>
        </p:txBody>
      </p:sp>
      <p:pic>
        <p:nvPicPr>
          <p:cNvPr id="23" name="Picture 22">
            <a:extLst>
              <a:ext uri="{FF2B5EF4-FFF2-40B4-BE49-F238E27FC236}">
                <a16:creationId xmlns:a16="http://schemas.microsoft.com/office/drawing/2014/main" id="{C4F86468-AEA8-B66F-F777-E3EDBA2722F1}"/>
              </a:ext>
            </a:extLst>
          </p:cNvPr>
          <p:cNvPicPr>
            <a:picLocks noChangeAspect="1"/>
          </p:cNvPicPr>
          <p:nvPr/>
        </p:nvPicPr>
        <p:blipFill>
          <a:blip r:embed="rId2"/>
          <a:stretch>
            <a:fillRect/>
          </a:stretch>
        </p:blipFill>
        <p:spPr>
          <a:xfrm>
            <a:off x="502435" y="3200380"/>
            <a:ext cx="11187130" cy="457240"/>
          </a:xfrm>
          <a:prstGeom prst="rect">
            <a:avLst/>
          </a:prstGeom>
        </p:spPr>
      </p:pic>
      <p:sp>
        <p:nvSpPr>
          <p:cNvPr id="8" name="Date Placeholder 7">
            <a:extLst>
              <a:ext uri="{FF2B5EF4-FFF2-40B4-BE49-F238E27FC236}">
                <a16:creationId xmlns:a16="http://schemas.microsoft.com/office/drawing/2014/main" id="{15A389CA-942E-9CC8-7375-BBE87B67A7FD}"/>
              </a:ext>
            </a:extLst>
          </p:cNvPr>
          <p:cNvSpPr>
            <a:spLocks noGrp="1"/>
          </p:cNvSpPr>
          <p:nvPr>
            <p:ph type="dt" sz="half" idx="10"/>
          </p:nvPr>
        </p:nvSpPr>
        <p:spPr/>
        <p:txBody>
          <a:bodyPr/>
          <a:lstStyle/>
          <a:p>
            <a:r>
              <a:rPr lang="en-US" dirty="0"/>
              <a:t>24/07/2025</a:t>
            </a:r>
          </a:p>
        </p:txBody>
      </p:sp>
      <p:sp>
        <p:nvSpPr>
          <p:cNvPr id="9" name="Footer Placeholder 8">
            <a:extLst>
              <a:ext uri="{FF2B5EF4-FFF2-40B4-BE49-F238E27FC236}">
                <a16:creationId xmlns:a16="http://schemas.microsoft.com/office/drawing/2014/main" id="{F10B388F-2D92-0A98-BD7E-A8FBF69E9D91}"/>
              </a:ext>
            </a:extLst>
          </p:cNvPr>
          <p:cNvSpPr>
            <a:spLocks noGrp="1"/>
          </p:cNvSpPr>
          <p:nvPr>
            <p:ph type="ftr" sz="quarter" idx="11"/>
          </p:nvPr>
        </p:nvSpPr>
        <p:spPr/>
        <p:txBody>
          <a:bodyPr/>
          <a:lstStyle/>
          <a:p>
            <a:r>
              <a:rPr lang="en-US" dirty="0"/>
              <a:t>Department of CSE, ATMECE, </a:t>
            </a:r>
            <a:r>
              <a:rPr lang="en-US" dirty="0" err="1"/>
              <a:t>Mysuru</a:t>
            </a:r>
            <a:endParaRPr lang="en-US" dirty="0"/>
          </a:p>
        </p:txBody>
      </p:sp>
      <p:sp>
        <p:nvSpPr>
          <p:cNvPr id="10" name="Slide Number Placeholder 9">
            <a:extLst>
              <a:ext uri="{FF2B5EF4-FFF2-40B4-BE49-F238E27FC236}">
                <a16:creationId xmlns:a16="http://schemas.microsoft.com/office/drawing/2014/main" id="{3799E895-9D5C-2BBA-E983-9C84D2E6A41B}"/>
              </a:ext>
            </a:extLst>
          </p:cNvPr>
          <p:cNvSpPr>
            <a:spLocks noGrp="1"/>
          </p:cNvSpPr>
          <p:nvPr>
            <p:ph type="sldNum" sz="quarter" idx="12"/>
          </p:nvPr>
        </p:nvSpPr>
        <p:spPr/>
        <p:txBody>
          <a:bodyPr/>
          <a:lstStyle/>
          <a:p>
            <a:fld id="{050B88D7-7741-46C0-B3EE-0924E171B329}" type="slidenum">
              <a:rPr lang="en-US" smtClean="0"/>
              <a:pPr/>
              <a:t>84</a:t>
            </a:fld>
            <a:endParaRPr lang="en-US" dirty="0"/>
          </a:p>
        </p:txBody>
      </p:sp>
      <p:sp>
        <p:nvSpPr>
          <p:cNvPr id="11" name="Title 1">
            <a:extLst>
              <a:ext uri="{FF2B5EF4-FFF2-40B4-BE49-F238E27FC236}">
                <a16:creationId xmlns:a16="http://schemas.microsoft.com/office/drawing/2014/main" id="{D8364DFA-17BC-BFF1-066D-632E3BF606FE}"/>
              </a:ext>
            </a:extLst>
          </p:cNvPr>
          <p:cNvSpPr txBox="1">
            <a:spLocks/>
          </p:cNvSpPr>
          <p:nvPr/>
        </p:nvSpPr>
        <p:spPr>
          <a:xfrm>
            <a:off x="1072832" y="2612214"/>
            <a:ext cx="10515600" cy="1325563"/>
          </a:xfrm>
          <a:prstGeom prst="rect">
            <a:avLst/>
          </a:prstGeom>
          <a:solidFill>
            <a:schemeClr val="tx2">
              <a:lumMod val="50000"/>
            </a:schemeClr>
          </a:solidFill>
          <a:ln w="76200">
            <a:solidFill>
              <a:schemeClr val="bg1"/>
            </a:solidFill>
          </a:ln>
        </p:spPr>
        <p:txBody>
          <a:bodyPr>
            <a:normAutofit/>
          </a:bodyPr>
          <a:lstStyle>
            <a:lvl1pPr eaLnBrk="1" hangingPunct="1">
              <a:defRPr>
                <a:latin typeface="+mj-lt"/>
                <a:ea typeface="+mj-ea"/>
                <a:cs typeface="+mj-cs"/>
              </a:defRPr>
            </a:lvl1pPr>
          </a:lstStyle>
          <a:p>
            <a:pPr algn="ctr" defTabSz="914400"/>
            <a:r>
              <a:rPr lang="en-US" sz="7200" b="1" kern="0">
                <a:solidFill>
                  <a:schemeClr val="bg1"/>
                </a:solidFill>
                <a:latin typeface="Times New Roman" panose="02020603050405020304" pitchFamily="18" charset="0"/>
                <a:cs typeface="Times New Roman" panose="02020603050405020304" pitchFamily="18" charset="0"/>
              </a:rPr>
              <a:t>Thank you </a:t>
            </a:r>
            <a:endParaRPr lang="en-US" sz="7200" b="1" kern="0" dirty="0">
              <a:solidFill>
                <a:schemeClr val="bg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81230763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105BC9E0-68EC-1253-6B66-5C9E1466559E}"/>
              </a:ext>
            </a:extLst>
          </p:cNvPr>
          <p:cNvSpPr txBox="1"/>
          <p:nvPr/>
        </p:nvSpPr>
        <p:spPr>
          <a:xfrm>
            <a:off x="599180" y="1308932"/>
            <a:ext cx="11165305" cy="2120068"/>
          </a:xfrm>
          <a:prstGeom prst="rect">
            <a:avLst/>
          </a:prstGeom>
          <a:noFill/>
        </p:spPr>
        <p:txBody>
          <a:bodyPr wrap="square">
            <a:spAutoFit/>
          </a:bodyPr>
          <a:lstStyle/>
          <a:p>
            <a:pPr marL="285750" indent="-285750" algn="just">
              <a:lnSpc>
                <a:spcPct val="150000"/>
              </a:lnSpc>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A CSPRBG is defined as one that passes the next-bit test, which, in turn, is defined as follows [MENE97]: A pseudorandom bit generator is said to pass the next-bit test if there is not a polynomial-time algorithm1 that, on input of the first k bits of an output sequence, can predict the (k + 1)st bit with probability significantly greater than 1/2. </a:t>
            </a:r>
          </a:p>
          <a:p>
            <a:pPr marL="285750" indent="-285750" algn="just">
              <a:lnSpc>
                <a:spcPct val="150000"/>
              </a:lnSpc>
              <a:buFont typeface="Wingdings" panose="05000000000000000000" pitchFamily="2" charset="2"/>
              <a:buChar char="Ø"/>
            </a:pPr>
            <a:endParaRPr lang="en-IN" dirty="0">
              <a:latin typeface="Times New Roman" panose="02020603050405020304" pitchFamily="18" charset="0"/>
              <a:cs typeface="Times New Roman" panose="02020603050405020304" pitchFamily="18" charset="0"/>
            </a:endParaRPr>
          </a:p>
        </p:txBody>
      </p:sp>
      <p:pic>
        <p:nvPicPr>
          <p:cNvPr id="5" name="Picture 4">
            <a:extLst>
              <a:ext uri="{FF2B5EF4-FFF2-40B4-BE49-F238E27FC236}">
                <a16:creationId xmlns:a16="http://schemas.microsoft.com/office/drawing/2014/main" id="{A41AA60F-1712-2717-6AAD-1C7C9DFA0642}"/>
              </a:ext>
            </a:extLst>
          </p:cNvPr>
          <p:cNvPicPr>
            <a:picLocks noChangeAspect="1"/>
          </p:cNvPicPr>
          <p:nvPr/>
        </p:nvPicPr>
        <p:blipFill>
          <a:blip r:embed="rId2"/>
          <a:stretch>
            <a:fillRect/>
          </a:stretch>
        </p:blipFill>
        <p:spPr>
          <a:xfrm>
            <a:off x="4146831" y="2644303"/>
            <a:ext cx="3225910" cy="3475380"/>
          </a:xfrm>
          <a:prstGeom prst="rect">
            <a:avLst/>
          </a:prstGeom>
        </p:spPr>
      </p:pic>
      <p:sp>
        <p:nvSpPr>
          <p:cNvPr id="7" name="TextBox 6">
            <a:extLst>
              <a:ext uri="{FF2B5EF4-FFF2-40B4-BE49-F238E27FC236}">
                <a16:creationId xmlns:a16="http://schemas.microsoft.com/office/drawing/2014/main" id="{2E516C43-96A1-A8E6-40BA-EF7E77BED01F}"/>
              </a:ext>
            </a:extLst>
          </p:cNvPr>
          <p:cNvSpPr txBox="1"/>
          <p:nvPr/>
        </p:nvSpPr>
        <p:spPr>
          <a:xfrm>
            <a:off x="4363452" y="6233271"/>
            <a:ext cx="6096000" cy="369332"/>
          </a:xfrm>
          <a:prstGeom prst="rect">
            <a:avLst/>
          </a:prstGeom>
          <a:noFill/>
        </p:spPr>
        <p:txBody>
          <a:bodyPr wrap="square">
            <a:spAutoFit/>
          </a:bodyPr>
          <a:lstStyle/>
          <a:p>
            <a:r>
              <a:rPr lang="sv-SE" dirty="0">
                <a:latin typeface="Times New Roman" panose="02020603050405020304" pitchFamily="18" charset="0"/>
                <a:cs typeface="Times New Roman" panose="02020603050405020304" pitchFamily="18" charset="0"/>
              </a:rPr>
              <a:t>Blum Blum Shub Block Diagram</a:t>
            </a:r>
            <a:endParaRPr lang="en-IN"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781964863"/>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PPRESENTATIONGUID" val="fd333690-d1c4-4691-ad6c-7ef607921f92"/>
  <p:tag name="TPVERSION" val="8"/>
  <p:tag name="TPFULLVERSION" val="8.2.0.11"/>
  <p:tag name="PPTVERSION" val="16"/>
  <p:tag name="TPOS" val="2"/>
  <p:tag name="TPLASTSAVEVERSION" val="6.2 PC"/>
</p:tagLst>
</file>

<file path=ppt/theme/theme1.xml><?xml version="1.0" encoding="utf-8"?>
<a:theme xmlns:a="http://schemas.openxmlformats.org/drawingml/2006/main" name="PPT_Module 5_Pytho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imes New Roman-Arial">
      <a:maj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emplate>RSC_MEETING_PPT</Template>
  <TotalTime>2394</TotalTime>
  <Words>8152</Words>
  <Application>Microsoft Office PowerPoint</Application>
  <PresentationFormat>Widescreen</PresentationFormat>
  <Paragraphs>384</Paragraphs>
  <Slides>84</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84</vt:i4>
      </vt:variant>
    </vt:vector>
  </HeadingPairs>
  <TitlesOfParts>
    <vt:vector size="89" baseType="lpstr">
      <vt:lpstr>Aptos</vt:lpstr>
      <vt:lpstr>Arial</vt:lpstr>
      <vt:lpstr>Times New Roman</vt:lpstr>
      <vt:lpstr>Wingdings</vt:lpstr>
      <vt:lpstr>PPT_Module 5_Python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title>
  <dc:creator>KAVYASHREE E D</dc:creator>
  <cp:lastModifiedBy>Vanishree B S</cp:lastModifiedBy>
  <cp:revision>75</cp:revision>
  <dcterms:created xsi:type="dcterms:W3CDTF">2025-06-24T09:04:55Z</dcterms:created>
  <dcterms:modified xsi:type="dcterms:W3CDTF">2025-11-03T14:05:51Z</dcterms:modified>
</cp:coreProperties>
</file>